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8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0.11</c:v>
                </c:pt>
                <c:pt idx="1">
                  <c:v>0.12</c:v>
                </c:pt>
                <c:pt idx="2">
                  <c:v>0.27</c:v>
                </c:pt>
                <c:pt idx="3">
                  <c:v>0.24</c:v>
                </c:pt>
                <c:pt idx="4">
                  <c:v>0.09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Snapchat</c:v>
                </c:pt>
                <c:pt idx="1">
                  <c:v>Pinterest</c:v>
                </c:pt>
                <c:pt idx="2">
                  <c:v>Twitter</c:v>
                </c:pt>
                <c:pt idx="3">
                  <c:v>LinkedIn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0.13</c:v>
                </c:pt>
                <c:pt idx="1">
                  <c:v>0.17</c:v>
                </c:pt>
                <c:pt idx="2">
                  <c:v>0.17</c:v>
                </c:pt>
                <c:pt idx="3">
                  <c:v>0.17</c:v>
                </c:pt>
                <c:pt idx="4">
                  <c:v>0.28000000000000003</c:v>
                </c:pt>
                <c:pt idx="5">
                  <c:v>0.4</c:v>
                </c:pt>
                <c:pt idx="6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0.18</c:v>
                </c:pt>
                <c:pt idx="1">
                  <c:v>0.27</c:v>
                </c:pt>
                <c:pt idx="2">
                  <c:v>0.3</c:v>
                </c:pt>
                <c:pt idx="3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0.11</c:v>
                </c:pt>
                <c:pt idx="1">
                  <c:v>0.21</c:v>
                </c:pt>
                <c:pt idx="2">
                  <c:v>0.4</c:v>
                </c:pt>
                <c:pt idx="3">
                  <c:v>0.74</c:v>
                </c:pt>
                <c:pt idx="4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Clerical/Service</c:v>
                </c:pt>
                <c:pt idx="1">
                  <c:v>Retired/Semi</c:v>
                </c:pt>
                <c:pt idx="2">
                  <c:v>Homemaker</c:v>
                </c:pt>
                <c:pt idx="3">
                  <c:v>MPE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0.15</c:v>
                </c:pt>
                <c:pt idx="1">
                  <c:v>0.2</c:v>
                </c:pt>
                <c:pt idx="2">
                  <c:v>0.04</c:v>
                </c:pt>
                <c:pt idx="3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&amp; Win Prizes</c:v>
                </c:pt>
                <c:pt idx="1">
                  <c:v>Info about products &amp; services I might like to try/buy</c:v>
                </c:pt>
                <c:pt idx="2">
                  <c:v>Entertainment News/ Celebrity Gossip</c:v>
                </c:pt>
                <c:pt idx="3">
                  <c:v>Info about sales at local stores &amp; services</c:v>
                </c:pt>
                <c:pt idx="4">
                  <c:v>Being Part of My Day @ Work</c:v>
                </c:pt>
                <c:pt idx="5">
                  <c:v>Hearing the latest hits</c:v>
                </c:pt>
                <c:pt idx="6">
                  <c:v>Sports News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126</c:v>
                </c:pt>
                <c:pt idx="1">
                  <c:v>122</c:v>
                </c:pt>
                <c:pt idx="2">
                  <c:v>119</c:v>
                </c:pt>
                <c:pt idx="3">
                  <c:v>118</c:v>
                </c:pt>
                <c:pt idx="4">
                  <c:v>117</c:v>
                </c:pt>
                <c:pt idx="5">
                  <c:v>111</c:v>
                </c:pt>
                <c:pt idx="6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1288196680645449E-2"/>
                  <c:y val="5.5557501270119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96-4FD5-9CC1-35443DE389A4}"/>
                </c:ext>
              </c:extLst>
            </c:dLbl>
            <c:dLbl>
              <c:idx val="2"/>
              <c:layout>
                <c:manualLayout>
                  <c:x val="-3.5875139961614233E-2"/>
                  <c:y val="6.1048740149820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DF-4AA7-AC1B-55C29A9AA6A3}"/>
                </c:ext>
              </c:extLst>
            </c:dLbl>
            <c:dLbl>
              <c:idx val="5"/>
              <c:layout>
                <c:manualLayout>
                  <c:x val="-3.5875139961614184E-2"/>
                  <c:y val="6.6539979029520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96-4FD5-9CC1-35443DE389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&amp; Win Prizes</c:v>
                </c:pt>
                <c:pt idx="1">
                  <c:v>Info about products &amp; services I might like to try/buy</c:v>
                </c:pt>
                <c:pt idx="2">
                  <c:v>Entertainment News/ Celebrity Gossip</c:v>
                </c:pt>
                <c:pt idx="3">
                  <c:v>Info about sales at local stores &amp; services</c:v>
                </c:pt>
                <c:pt idx="4">
                  <c:v>Being Part of My Day @ Work</c:v>
                </c:pt>
                <c:pt idx="5">
                  <c:v>Hearing the latest hits</c:v>
                </c:pt>
                <c:pt idx="6">
                  <c:v>Sports News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0.18</c:v>
                </c:pt>
                <c:pt idx="1">
                  <c:v>0.23</c:v>
                </c:pt>
                <c:pt idx="2">
                  <c:v>0.19</c:v>
                </c:pt>
                <c:pt idx="3">
                  <c:v>0.35</c:v>
                </c:pt>
                <c:pt idx="4">
                  <c:v>0.34</c:v>
                </c:pt>
                <c:pt idx="5">
                  <c:v>0.46</c:v>
                </c:pt>
                <c:pt idx="6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1936339895634565"/>
          <c:y val="0.18107900682081052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87-4427-8449-7B126F5B228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487-4427-8449-7B126F5B228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487-4427-8449-7B126F5B228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487-4427-8449-7B126F5B22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Auto</c:v>
                </c:pt>
                <c:pt idx="1">
                  <c:v>Home</c:v>
                </c:pt>
                <c:pt idx="2">
                  <c:v>Health/Disability</c:v>
                </c:pt>
                <c:pt idx="3">
                  <c:v>Life</c:v>
                </c:pt>
                <c:pt idx="4">
                  <c:v>Travel</c:v>
                </c:pt>
                <c:pt idx="5">
                  <c:v>Mortgage</c:v>
                </c:pt>
                <c:pt idx="6">
                  <c:v>Pet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0.91</c:v>
                </c:pt>
                <c:pt idx="1">
                  <c:v>0.77</c:v>
                </c:pt>
                <c:pt idx="2">
                  <c:v>0.67</c:v>
                </c:pt>
                <c:pt idx="3">
                  <c:v>0.66</c:v>
                </c:pt>
                <c:pt idx="4">
                  <c:v>0.34</c:v>
                </c:pt>
                <c:pt idx="5">
                  <c:v>0.22</c:v>
                </c:pt>
                <c:pt idx="6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0.059999999999999998</cx:pt>
          <cx:pt idx="1">0.20999999999999999</cx:pt>
          <cx:pt idx="2">0.17999999999999999</cx:pt>
          <cx:pt idx="3">0.19</cx:pt>
          <cx:pt idx="4">0.17999999999999999</cx:pt>
          <cx:pt idx="5">0.17000000000000001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96</cx:pt>
          <cx:pt idx="1">135</cx:pt>
          <cx:pt idx="2">91</cx:pt>
          <cx:pt idx="3">91</cx:pt>
          <cx:pt idx="4">79</cx:pt>
        </cx:lvl>
        <cx:lvl ptCount="16">
          <cx:pt idx="0">Atl</cx:pt>
          <cx:pt idx="1">Que</cx:pt>
          <cx:pt idx="2">Ont</cx:pt>
          <cx:pt idx="3">Pra/AB</cx:pt>
          <cx:pt idx="4">BC</cx:pt>
        </cx:lvl>
        <cx:lvl ptCount="0"/>
      </cx:strDim>
      <cx:numDim type="size">
        <cx:f>Sheet1!$C$2:$C$17</cx:f>
        <cx:lvl ptCount="16" formatCode="0%">
          <cx:pt idx="0">0.059999999999999998</cx:pt>
          <cx:pt idx="1">0.31</cx:pt>
          <cx:pt idx="2">0.35999999999999999</cx:pt>
          <cx:pt idx="3">0.16</cx:pt>
          <cx:pt idx="4">0.11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96 6%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135 31%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91 36%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Pra/AB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91 16%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79 11%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0.27000000000000002</cx:pt>
          <cx:pt idx="1">0.47999999999999998</cx:pt>
          <cx:pt idx="2">0.28000000000000003</cx:pt>
          <cx:pt idx="3">0.34999999999999998</cx:pt>
          <cx:pt idx="4">0.46000000000000002</cx:pt>
          <cx:pt idx="5">0.64000000000000001</cx:pt>
          <cx:pt idx="6">0.75</cx:pt>
          <cx:pt idx="7">0.32000000000000001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Internet - Streaming Video</cx:pt>
          <cx:pt idx="3">Daily Newspapers</cx:pt>
          <cx:pt idx="4">Magazines</cx:pt>
          <cx:pt idx="5">Community Newspapers</cx:pt>
          <cx:pt idx="6">Streaming Audio</cx:pt>
          <cx:pt idx="7">Radio</cx:pt>
        </cx:lvl>
      </cx:strDim>
      <cx:numDim type="val">
        <cx:f>Sheet1!$B$2:$B$9</cx:f>
        <cx:lvl ptCount="8" formatCode="0%">
          <cx:pt idx="0">0.75</cx:pt>
          <cx:pt idx="1">0.69999999999999996</cx:pt>
          <cx:pt idx="2">0.66000000000000003</cx:pt>
          <cx:pt idx="3">0.66000000000000003</cx:pt>
          <cx:pt idx="4">0.66000000000000003</cx:pt>
          <cx:pt idx="5">0.62</cx:pt>
          <cx:pt idx="6">0.57999999999999996</cx:pt>
          <cx:pt idx="7">0.5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9F52D0"/>
              </a:solidFill>
            </cx:spPr>
          </cx:dataPt>
          <cx:dataPt idx="3">
            <cx:spPr>
              <a:solidFill>
                <a:srgbClr val="DA2228"/>
              </a:solidFill>
            </cx:spPr>
          </cx:dataPt>
          <cx:dataPt idx="4">
            <cx:spPr>
              <a:solidFill>
                <a:srgbClr val="D64198"/>
              </a:solidFill>
            </cx:spPr>
          </cx:dataPt>
          <cx:dataPt idx="5">
            <cx:spPr>
              <a:solidFill>
                <a:srgbClr val="F18318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50%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chart" Target="../charts/chart6.xml"/><Relationship Id="rId3" Type="http://schemas.openxmlformats.org/officeDocument/2006/relationships/image" Target="../media/image7.png"/><Relationship Id="rId21" Type="http://schemas.openxmlformats.org/officeDocument/2006/relationships/chart" Target="../charts/chart7.xml"/><Relationship Id="rId7" Type="http://schemas.microsoft.com/office/2014/relationships/chartEx" Target="../charts/chartEx1.xml"/><Relationship Id="rId12" Type="http://schemas.microsoft.com/office/2014/relationships/chartEx" Target="../charts/chartEx3.xml"/><Relationship Id="rId1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4.xml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17.xml"/><Relationship Id="rId6" Type="http://schemas.openxmlformats.org/officeDocument/2006/relationships/image" Target="../media/image10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chart" Target="../charts/chart3.xml"/><Relationship Id="rId23" Type="http://schemas.openxmlformats.org/officeDocument/2006/relationships/image" Target="../media/image18.emf"/><Relationship Id="rId10" Type="http://schemas.microsoft.com/office/2014/relationships/chartEx" Target="../charts/chartEx2.xml"/><Relationship Id="rId19" Type="http://schemas.microsoft.com/office/2014/relationships/chartEx" Target="../charts/chartEx4.xml"/><Relationship Id="rId4" Type="http://schemas.openxmlformats.org/officeDocument/2006/relationships/image" Target="../media/image8.svg"/><Relationship Id="rId9" Type="http://schemas.openxmlformats.org/officeDocument/2006/relationships/chart" Target="../charts/chart1.xml"/><Relationship Id="rId14" Type="http://schemas.openxmlformats.org/officeDocument/2006/relationships/chart" Target="../charts/chart2.xml"/><Relationship Id="rId22" Type="http://schemas.openxmlformats.org/officeDocument/2006/relationships/package" Target="../embeddings/Microsoft_Excel_Worksheet1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429886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56i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122i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114i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114i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106i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78i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88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THAT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SWITCHED INSURANCE COMPANIES PAST 2 YEARS (AUTO/HEALTH/LIFE/HOME/MORTGAGE/TRAVEL)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3376578095"/>
                  </p:ext>
                </p:extLst>
              </p:nvPr>
            </p:nvGraphicFramePr>
            <p:xfrm>
              <a:off x="2655312" y="509413"/>
              <a:ext cx="2180108" cy="14905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 xmlns=""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55312" y="509413"/>
                <a:ext cx="2180108" cy="149057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47: 99i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4538" y="357738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$103</a:t>
            </a: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102i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889804525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85793" y="1389448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83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94163" y="13574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94i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2958" y="912102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111i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6280" y="100084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115i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39825" y="144076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94i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1905649422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0"/>
              </a:graphicData>
            </a:graphic>
          </p:graphicFrame>
        </mc:Choice>
        <mc:Fallback xmlns=""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2769463359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2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7924" y="1878724"/>
            <a:ext cx="5062243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12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HAVE SWITCHED INSURANCE IN PAST 2 YRS</a:t>
            </a: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3178121127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88%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THAT HAVE SWITCHED INSURANCE IN THE PAST 2 YRS 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74%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4634" y="6359839"/>
            <a:ext cx="456475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FALL 2020/ A18+ / TOTAL CANADA/ SWITCHED COMPANIES FOR INSURANCE SERVES/PAST 2 YEARS ANY OFAUTO GROUP/PRIVATE DISABILITY/HEALTH , LIFE, HOME, TRAVEL MORTAGE 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75%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THAT  SWITCHED INSURANCE IN THE PAST 2 YRS</a:t>
            </a: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4211362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88% vs  </a:t>
            </a: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27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Internet Only Music Service e.g.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076838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56381" y="148037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99i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9534318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5AFF4A0E-C430-4376-97CB-4A699E4D4394}"/>
              </a:ext>
            </a:extLst>
          </p:cNvPr>
          <p:cNvSpPr txBox="1"/>
          <p:nvPr/>
        </p:nvSpPr>
        <p:spPr>
          <a:xfrm>
            <a:off x="9347409" y="1683981"/>
            <a:ext cx="5971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97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301355" y="123457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105i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9505411" y="143539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84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80%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163i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022160-F7C1-48B5-A449-1F35744BCDC8}"/>
              </a:ext>
            </a:extLst>
          </p:cNvPr>
          <p:cNvSpPr txBox="1"/>
          <p:nvPr/>
        </p:nvSpPr>
        <p:spPr>
          <a:xfrm>
            <a:off x="9438846" y="102107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117i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806489" y="4500799"/>
            <a:ext cx="3812030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18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of A18+ that  switched insurance companies in the past 2 yrs find Entering contests &amp; winning prizes on Radio important radio attribute -&gt; 26%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177" y="1339350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20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39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88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22%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74%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426837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THAT SWITCHED INSURANCE PAST 2 YEARS:</a:t>
            </a:r>
            <a:endParaRPr kumimoji="0" lang="en-CA" sz="11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1047822"/>
              </p:ext>
            </p:extLst>
          </p:nvPr>
        </p:nvGraphicFramePr>
        <p:xfrm>
          <a:off x="2511530" y="4511846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022962827"/>
                  </p:ext>
                </p:extLst>
              </p:nvPr>
            </p:nvGraphicFramePr>
            <p:xfrm>
              <a:off x="2683511" y="254261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83511" y="254261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1196772" y="373907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INSURANCE HELD: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4384552"/>
              </p:ext>
            </p:extLst>
          </p:nvPr>
        </p:nvGraphicFramePr>
        <p:xfrm>
          <a:off x="984766" y="567264"/>
          <a:ext cx="1697267" cy="1457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DA974A1-79E8-4E14-A006-1165DEC63A9B}"/>
              </a:ext>
            </a:extLst>
          </p:cNvPr>
          <p:cNvSpPr txBox="1"/>
          <p:nvPr/>
        </p:nvSpPr>
        <p:spPr>
          <a:xfrm>
            <a:off x="1966482" y="67788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240i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C2ED06-22E7-4E85-B7BD-7CB34361DC85}"/>
              </a:ext>
            </a:extLst>
          </p:cNvPr>
          <p:cNvSpPr txBox="1"/>
          <p:nvPr/>
        </p:nvSpPr>
        <p:spPr>
          <a:xfrm>
            <a:off x="2270704" y="1195719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123i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758502-68C1-4A09-8BDE-BBA0DA736E76}"/>
              </a:ext>
            </a:extLst>
          </p:cNvPr>
          <p:cNvSpPr txBox="1"/>
          <p:nvPr/>
        </p:nvSpPr>
        <p:spPr>
          <a:xfrm>
            <a:off x="2432314" y="1683981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112i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6CF7E2-2B1B-40D3-9162-D4A78D1C50D8}"/>
              </a:ext>
            </a:extLst>
          </p:cNvPr>
          <p:cNvSpPr txBox="1"/>
          <p:nvPr/>
        </p:nvSpPr>
        <p:spPr>
          <a:xfrm>
            <a:off x="2057305" y="86869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139i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194D442-A6BA-4776-B301-4E852C23E969}"/>
              </a:ext>
            </a:extLst>
          </p:cNvPr>
          <p:cNvSpPr txBox="1"/>
          <p:nvPr/>
        </p:nvSpPr>
        <p:spPr>
          <a:xfrm>
            <a:off x="2047834" y="102107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129i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2D0EC7E-B0CE-493B-8C5C-A13498ED4161}"/>
              </a:ext>
            </a:extLst>
          </p:cNvPr>
          <p:cNvSpPr txBox="1"/>
          <p:nvPr/>
        </p:nvSpPr>
        <p:spPr>
          <a:xfrm>
            <a:off x="2278459" y="133582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121i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3C4AB0A-683F-43B4-9769-EBDFB00117F9}"/>
              </a:ext>
            </a:extLst>
          </p:cNvPr>
          <p:cNvSpPr txBox="1"/>
          <p:nvPr/>
        </p:nvSpPr>
        <p:spPr>
          <a:xfrm>
            <a:off x="2333934" y="1537846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115i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EBBFA1D-106E-476A-B0FF-895EC9EB46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27548"/>
              </p:ext>
            </p:extLst>
          </p:nvPr>
        </p:nvGraphicFramePr>
        <p:xfrm>
          <a:off x="6741497" y="4682033"/>
          <a:ext cx="5306949" cy="1616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2" imgW="7162858" imgH="2181398" progId="Excel.Sheet.12">
                  <p:embed/>
                </p:oleObj>
              </mc:Choice>
              <mc:Fallback>
                <p:oleObj name="Worksheet" r:id="rId22" imgW="7162858" imgH="21813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41497" y="4682033"/>
                        <a:ext cx="5306949" cy="1616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</TotalTime>
  <Words>352</Words>
  <Application>Microsoft Office PowerPoint</Application>
  <PresentationFormat>Widescreen</PresentationFormat>
  <Paragraphs>77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196</cp:revision>
  <dcterms:created xsi:type="dcterms:W3CDTF">2020-03-20T19:35:11Z</dcterms:created>
  <dcterms:modified xsi:type="dcterms:W3CDTF">2021-01-22T15:35:31Z</dcterms:modified>
</cp:coreProperties>
</file>