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chartEx4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8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16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</c:v>
                </c:pt>
                <c:pt idx="5">
                  <c:v>$200,000+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0.11</c:v>
                </c:pt>
                <c:pt idx="1">
                  <c:v>0.12</c:v>
                </c:pt>
                <c:pt idx="2">
                  <c:v>0.27</c:v>
                </c:pt>
                <c:pt idx="3">
                  <c:v>0.24</c:v>
                </c:pt>
                <c:pt idx="4">
                  <c:v>0.09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Snapchat</c:v>
                </c:pt>
                <c:pt idx="1">
                  <c:v>Pinterest</c:v>
                </c:pt>
                <c:pt idx="2">
                  <c:v>Twitter</c:v>
                </c:pt>
                <c:pt idx="3">
                  <c:v>LinkedIn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0.13</c:v>
                </c:pt>
                <c:pt idx="1">
                  <c:v>0.17</c:v>
                </c:pt>
                <c:pt idx="2">
                  <c:v>0.17</c:v>
                </c:pt>
                <c:pt idx="3">
                  <c:v>0.17</c:v>
                </c:pt>
                <c:pt idx="4">
                  <c:v>0.28000000000000003</c:v>
                </c:pt>
                <c:pt idx="5">
                  <c:v>0.4</c:v>
                </c:pt>
                <c:pt idx="6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HP Simplified" panose="020B0604020204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Internet-Only Music Service (Spotify)</c:v>
                </c:pt>
                <c:pt idx="2">
                  <c:v>Music Streaming Video Service (YouTube)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0.18</c:v>
                </c:pt>
                <c:pt idx="1">
                  <c:v>0.27</c:v>
                </c:pt>
                <c:pt idx="2">
                  <c:v>0.3</c:v>
                </c:pt>
                <c:pt idx="3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0.11</c:v>
                </c:pt>
                <c:pt idx="1">
                  <c:v>0.21</c:v>
                </c:pt>
                <c:pt idx="2">
                  <c:v>0.4</c:v>
                </c:pt>
                <c:pt idx="3">
                  <c:v>0.74</c:v>
                </c:pt>
                <c:pt idx="4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Clerical/Service</c:v>
                </c:pt>
                <c:pt idx="1">
                  <c:v>Retired/Semi</c:v>
                </c:pt>
                <c:pt idx="2">
                  <c:v>Homemaker</c:v>
                </c:pt>
                <c:pt idx="3">
                  <c:v>MPE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0.15</c:v>
                </c:pt>
                <c:pt idx="1">
                  <c:v>0.2</c:v>
                </c:pt>
                <c:pt idx="2">
                  <c:v>0.04</c:v>
                </c:pt>
                <c:pt idx="3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&amp; Win Prizes</c:v>
                </c:pt>
                <c:pt idx="1">
                  <c:v>Info about products &amp; services I might like to try/buy</c:v>
                </c:pt>
                <c:pt idx="2">
                  <c:v>Entertainment News/ Celebrity Gossip</c:v>
                </c:pt>
                <c:pt idx="3">
                  <c:v>Info about sales at local stores &amp; services</c:v>
                </c:pt>
                <c:pt idx="4">
                  <c:v>Being Part of My Day @ Work</c:v>
                </c:pt>
                <c:pt idx="5">
                  <c:v>Hearing the latest hits</c:v>
                </c:pt>
                <c:pt idx="6">
                  <c:v>Sports News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126</c:v>
                </c:pt>
                <c:pt idx="1">
                  <c:v>122</c:v>
                </c:pt>
                <c:pt idx="2">
                  <c:v>119</c:v>
                </c:pt>
                <c:pt idx="3">
                  <c:v>118</c:v>
                </c:pt>
                <c:pt idx="4">
                  <c:v>117</c:v>
                </c:pt>
                <c:pt idx="5">
                  <c:v>111</c:v>
                </c:pt>
                <c:pt idx="6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1288196680645449E-2"/>
                  <c:y val="5.5557501270119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96-4FD5-9CC1-35443DE389A4}"/>
                </c:ext>
              </c:extLst>
            </c:dLbl>
            <c:dLbl>
              <c:idx val="2"/>
              <c:layout>
                <c:manualLayout>
                  <c:x val="-3.5875139961614233E-2"/>
                  <c:y val="6.1048740149820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DF-4AA7-AC1B-55C29A9AA6A3}"/>
                </c:ext>
              </c:extLst>
            </c:dLbl>
            <c:dLbl>
              <c:idx val="5"/>
              <c:layout>
                <c:manualLayout>
                  <c:x val="-3.5875139961614184E-2"/>
                  <c:y val="6.6539979029520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96-4FD5-9CC1-35443DE38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&amp; Win Prizes</c:v>
                </c:pt>
                <c:pt idx="1">
                  <c:v>Info about products &amp; services I might like to try/buy</c:v>
                </c:pt>
                <c:pt idx="2">
                  <c:v>Entertainment News/ Celebrity Gossip</c:v>
                </c:pt>
                <c:pt idx="3">
                  <c:v>Info about sales at local stores &amp; services</c:v>
                </c:pt>
                <c:pt idx="4">
                  <c:v>Being Part of My Day @ Work</c:v>
                </c:pt>
                <c:pt idx="5">
                  <c:v>Hearing the latest hits</c:v>
                </c:pt>
                <c:pt idx="6">
                  <c:v>Sports News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0.18</c:v>
                </c:pt>
                <c:pt idx="1">
                  <c:v>0.23</c:v>
                </c:pt>
                <c:pt idx="2">
                  <c:v>0.19</c:v>
                </c:pt>
                <c:pt idx="3">
                  <c:v>0.35</c:v>
                </c:pt>
                <c:pt idx="4">
                  <c:v>0.34</c:v>
                </c:pt>
                <c:pt idx="5">
                  <c:v>0.46</c:v>
                </c:pt>
                <c:pt idx="6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936339895634565"/>
          <c:y val="0.18107900682081052"/>
          <c:w val="0.28823866380186686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2-44F7-A573-5653CC044E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2-44F7-A573-5653CC044E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2-44F7-A573-5653CC044E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487-4427-8449-7B126F5B228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487-4427-8449-7B126F5B228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487-4427-8449-7B126F5B228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487-4427-8449-7B126F5B22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Auto</c:v>
                </c:pt>
                <c:pt idx="1">
                  <c:v>Home</c:v>
                </c:pt>
                <c:pt idx="2">
                  <c:v>Health/Disability</c:v>
                </c:pt>
                <c:pt idx="3">
                  <c:v>Life</c:v>
                </c:pt>
                <c:pt idx="4">
                  <c:v>Travel</c:v>
                </c:pt>
                <c:pt idx="5">
                  <c:v>Mortgage</c:v>
                </c:pt>
                <c:pt idx="6">
                  <c:v>Pet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0.91</c:v>
                </c:pt>
                <c:pt idx="1">
                  <c:v>0.77</c:v>
                </c:pt>
                <c:pt idx="2">
                  <c:v>0.67</c:v>
                </c:pt>
                <c:pt idx="3">
                  <c:v>0.66</c:v>
                </c:pt>
                <c:pt idx="4">
                  <c:v>0.34</c:v>
                </c:pt>
                <c:pt idx="5">
                  <c:v>0.22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1AB-9028-9FBA7278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5170184"/>
        <c:axId val="435163952"/>
      </c:barChart>
      <c:catAx>
        <c:axId val="435170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35163952"/>
        <c:crosses val="autoZero"/>
        <c:auto val="1"/>
        <c:lblAlgn val="ctr"/>
        <c:lblOffset val="100"/>
        <c:noMultiLvlLbl val="0"/>
      </c:catAx>
      <c:valAx>
        <c:axId val="435163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5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18-24</cx:pt>
          <cx:pt idx="1">25-34</cx:pt>
          <cx:pt idx="2">35-44</cx:pt>
          <cx:pt idx="3">45-54</cx:pt>
          <cx:pt idx="4">55-64</cx:pt>
          <cx:pt idx="5">65+</cx:pt>
        </cx:lvl>
      </cx:strDim>
      <cx:numDim type="val">
        <cx:f>Sheet1!$B$2:$B$7</cx:f>
        <cx:lvl ptCount="6" formatCode="0%">
          <cx:pt idx="0">0.059999999999999998</cx:pt>
          <cx:pt idx="1">0.20999999999999999</cx:pt>
          <cx:pt idx="2">0.17999999999999999</cx:pt>
          <cx:pt idx="3">0.19</cx:pt>
          <cx:pt idx="4">0.17999999999999999</cx:pt>
          <cx:pt idx="5">0.17000000000000001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96</cx:pt>
          <cx:pt idx="1">135</cx:pt>
          <cx:pt idx="2">91</cx:pt>
          <cx:pt idx="3">91</cx:pt>
          <cx:pt idx="4">79</cx:pt>
        </cx:lvl>
        <cx:lvl ptCount="16">
          <cx:pt idx="0">Atl</cx:pt>
          <cx:pt idx="1">Que</cx:pt>
          <cx:pt idx="2">Ont</cx:pt>
          <cx:pt idx="3">Pra/AB</cx:pt>
          <cx:pt idx="4">BC</cx:pt>
        </cx:lvl>
        <cx:lvl ptCount="0"/>
      </cx:strDim>
      <cx:numDim type="size">
        <cx:f>Sheet1!$C$2:$C$17</cx:f>
        <cx:lvl ptCount="16" formatCode="0%">
          <cx:pt idx="0">0.059999999999999998</cx:pt>
          <cx:pt idx="1">0.31</cx:pt>
          <cx:pt idx="2">0.35999999999999999</cx:pt>
          <cx:pt idx="3">0.16</cx:pt>
          <cx:pt idx="4">0.11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1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96 6%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135 31%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91 36%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Pra/AB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91 16%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79 11%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  <cx:pt idx="8"/>
          <cx:pt idx="9"/>
          <cx:pt idx="10"/>
          <cx:pt idx="11"/>
          <cx:pt idx="12"/>
          <cx:pt idx="13"/>
          <cx:pt idx="14"/>
          <cx:pt idx="15"/>
        </cx:lvl>
        <cx:lvl ptCount="0"/>
        <cx:lvl ptCount="0"/>
      </cx:strDim>
      <cx:numDim type="size">
        <cx:f>Sheet1!$B$2:$B$17</cx:f>
        <cx:lvl ptCount="16" formatCode="0%">
          <cx:pt idx="0">0.27000000000000002</cx:pt>
          <cx:pt idx="1">0.47999999999999998</cx:pt>
          <cx:pt idx="2">0.28000000000000003</cx:pt>
          <cx:pt idx="3">0.34999999999999998</cx:pt>
          <cx:pt idx="4">0.46000000000000002</cx:pt>
          <cx:pt idx="5">0.64000000000000001</cx:pt>
          <cx:pt idx="6">0.75</cx:pt>
          <cx:pt idx="7">0.32000000000000001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Social Media</cx:pt>
          <cx:pt idx="2">Internet - Streaming Video</cx:pt>
          <cx:pt idx="3">Daily Newspapers</cx:pt>
          <cx:pt idx="4">Magazines</cx:pt>
          <cx:pt idx="5">Community Newspapers</cx:pt>
          <cx:pt idx="6">Streaming Audio</cx:pt>
          <cx:pt idx="7">Radio</cx:pt>
        </cx:lvl>
      </cx:strDim>
      <cx:numDim type="val">
        <cx:f>Sheet1!$B$2:$B$9</cx:f>
        <cx:lvl ptCount="8" formatCode="0%">
          <cx:pt idx="0">0.75</cx:pt>
          <cx:pt idx="1">0.69999999999999996</cx:pt>
          <cx:pt idx="2">0.66000000000000003</cx:pt>
          <cx:pt idx="3">0.66000000000000003</cx:pt>
          <cx:pt idx="4">0.66000000000000003</cx:pt>
          <cx:pt idx="5">0.62</cx:pt>
          <cx:pt idx="6">0.57999999999999996</cx:pt>
          <cx:pt idx="7">0.5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3C78C3"/>
              </a:solidFill>
            </cx:spPr>
          </cx:dataPt>
          <cx:dataPt idx="2">
            <cx:spPr>
              <a:solidFill>
                <a:srgbClr val="9F52D0"/>
              </a:solidFill>
            </cx:spPr>
          </cx:dataPt>
          <cx:dataPt idx="3">
            <cx:spPr>
              <a:solidFill>
                <a:srgbClr val="DA2228"/>
              </a:solidFill>
            </cx:spPr>
          </cx:dataPt>
          <cx:dataPt idx="4">
            <cx:spPr>
              <a:solidFill>
                <a:srgbClr val="D64198"/>
              </a:solidFill>
            </cx:spPr>
          </cx:dataPt>
          <cx:dataPt idx="5">
            <cx:spPr>
              <a:solidFill>
                <a:srgbClr val="F18318"/>
              </a:solidFill>
            </cx:spPr>
          </cx:dataPt>
          <cx:dataPt idx="6">
            <cx:spPr>
              <a:solidFill>
                <a:srgbClr val="92D050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50%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png"/><Relationship Id="rId18" Type="http://schemas.openxmlformats.org/officeDocument/2006/relationships/chart" Target="../charts/chart6.xml"/><Relationship Id="rId3" Type="http://schemas.openxmlformats.org/officeDocument/2006/relationships/image" Target="../media/image7.png"/><Relationship Id="rId21" Type="http://schemas.openxmlformats.org/officeDocument/2006/relationships/chart" Target="../charts/chart7.xml"/><Relationship Id="rId7" Type="http://schemas.microsoft.com/office/2014/relationships/chartEx" Target="../charts/chartEx1.xml"/><Relationship Id="rId12" Type="http://schemas.microsoft.com/office/2014/relationships/chartEx" Target="../charts/chartEx3.xml"/><Relationship Id="rId1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4.xml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10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chart" Target="../charts/chart3.xml"/><Relationship Id="rId23" Type="http://schemas.openxmlformats.org/officeDocument/2006/relationships/image" Target="../media/image18.emf"/><Relationship Id="rId10" Type="http://schemas.microsoft.com/office/2014/relationships/chartEx" Target="../charts/chartEx2.xml"/><Relationship Id="rId19" Type="http://schemas.microsoft.com/office/2014/relationships/chartEx" Target="../charts/chartEx4.xml"/><Relationship Id="rId4" Type="http://schemas.openxmlformats.org/officeDocument/2006/relationships/image" Target="../media/image8.svg"/><Relationship Id="rId9" Type="http://schemas.openxmlformats.org/officeDocument/2006/relationships/chart" Target="../charts/chart1.xml"/><Relationship Id="rId14" Type="http://schemas.openxmlformats.org/officeDocument/2006/relationships/chart" Target="../charts/chart2.xml"/><Relationship Id="rId22" Type="http://schemas.openxmlformats.org/officeDocument/2006/relationships/package" Target="../embeddings/Microsoft_Excel_Worksheet1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429886"/>
              </p:ext>
            </p:extLst>
          </p:nvPr>
        </p:nvGraphicFramePr>
        <p:xfrm>
          <a:off x="4774120" y="566568"/>
          <a:ext cx="458998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98">
                  <a:extLst>
                    <a:ext uri="{9D8B030D-6E8A-4147-A177-3AD203B41FA5}">
                      <a16:colId xmlns:a16="http://schemas.microsoft.com/office/drawing/2014/main" val="7247497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solidFill>
                            <a:schemeClr val="tx2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56i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8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122i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93791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114i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69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114i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84868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106i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12272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78i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567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88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THAT </a:t>
            </a:r>
            <a:r>
              <a:rPr lang="en-CA" sz="16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HAVE SWITCHED INSURANCE COMPANIES PAST 2 YEARS (AUTO/HEALTH/LIFE/HOME/MORTGAGE/TRAVEL)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14" y="724741"/>
            <a:ext cx="529805" cy="54000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812" y="748683"/>
            <a:ext cx="540000" cy="540000"/>
          </a:xfrm>
          <a:prstGeom prst="rect">
            <a:avLst/>
          </a:prstGeom>
        </p:spPr>
      </p:pic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3376578095"/>
                  </p:ext>
                </p:extLst>
              </p:nvPr>
            </p:nvGraphicFramePr>
            <p:xfrm>
              <a:off x="2655312" y="509413"/>
              <a:ext cx="2180108" cy="149057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 xmlns=""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55312" y="509413"/>
                <a:ext cx="2180108" cy="1490579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 rot="10800000" flipH="1" flipV="1">
            <a:off x="3040970" y="339224"/>
            <a:ext cx="1816411" cy="215444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47: 99i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4538" y="357738"/>
            <a:ext cx="1493928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$103</a:t>
            </a: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102i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889804525"/>
              </p:ext>
            </p:extLst>
          </p:nvPr>
        </p:nvGraphicFramePr>
        <p:xfrm>
          <a:off x="5414764" y="674220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85793" y="1389448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83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94163" y="135745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94i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2958" y="912102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111i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6280" y="100084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115i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39825" y="144076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94i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1905649422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0"/>
              </a:graphicData>
            </a:graphic>
          </p:graphicFrame>
        </mc:Choice>
        <mc:Fallback xmlns=""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347409" y="571528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2769463359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2"/>
              </a:graphicData>
            </a:graphic>
          </p:graphicFrame>
        </mc:Choice>
        <mc:Fallback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7924" y="1878724"/>
            <a:ext cx="5062243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12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OF CANADIANS  A18+ HAVE SWITCHED INSURANCE IN PAST 2 YRS</a:t>
            </a: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3178121127"/>
              </p:ext>
            </p:extLst>
          </p:nvPr>
        </p:nvGraphicFramePr>
        <p:xfrm>
          <a:off x="201652" y="4943789"/>
          <a:ext cx="2437479" cy="21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33014" y="4209104"/>
            <a:ext cx="2389630" cy="919401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88%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against  </a:t>
            </a:r>
            <a:r>
              <a:rPr kumimoji="0" lang="en-CA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THAT HAVE SWITCHED INSURANCE IN THE PAST 2 YRS 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74%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4634" y="6359839"/>
            <a:ext cx="456475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FALL 2020/ A18+ / TOTAL CANADA/ SWITCHED COMPANIES FOR INSURANCE SERVES/PAST 2 YEARS ANY OFAUTO GROUP/PRIVATE DISABILITY/HEALTH , LIFE, HOME, TRAVEL MORTAGE *MEDIA  MIX RADIO/ TV/ DAILY NEWSPAPER/ COMMUNITY NEWSPAPER / MAGAZINE/ INTERNET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59944" y="2174941"/>
            <a:ext cx="3188662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75%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A18+ THAT  SWITCHED INSURANCE IN THE PAST 2 YRS</a:t>
            </a: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occasionally / frequently AVOID ADS ON THE INTERNET WHEN BROWSING 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4211362"/>
              </p:ext>
            </p:extLst>
          </p:nvPr>
        </p:nvGraphicFramePr>
        <p:xfrm>
          <a:off x="7064455" y="2819357"/>
          <a:ext cx="2435807" cy="17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822186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88% vs  </a:t>
            </a: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27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Internet Only Music Service e.g.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076838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56381" y="148037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99i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24879" y="83134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9534318"/>
              </p:ext>
            </p:extLst>
          </p:nvPr>
        </p:nvGraphicFramePr>
        <p:xfrm>
          <a:off x="8496729" y="884304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AFF4A0E-C430-4376-97CB-4A699E4D4394}"/>
              </a:ext>
            </a:extLst>
          </p:cNvPr>
          <p:cNvSpPr txBox="1"/>
          <p:nvPr/>
        </p:nvSpPr>
        <p:spPr>
          <a:xfrm>
            <a:off x="9347409" y="1683981"/>
            <a:ext cx="5971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97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301355" y="123457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105i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9505411" y="143539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84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540" y="1339629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80%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163i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022160-F7C1-48B5-A449-1F35744BCDC8}"/>
              </a:ext>
            </a:extLst>
          </p:cNvPr>
          <p:cNvSpPr txBox="1"/>
          <p:nvPr/>
        </p:nvSpPr>
        <p:spPr>
          <a:xfrm>
            <a:off x="9438846" y="102107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117i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806489" y="4500799"/>
            <a:ext cx="3812030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18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of A18+ that  switched insurance companies in the past 2 yrs find Entering contests &amp; winning prizes on Radio important radio attribute -&gt; 26% more likely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177" y="1339350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20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39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srgbClr val="132E7D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822" y="276204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88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293732" y="3207176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22%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680437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74%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212294" y="2149567"/>
            <a:ext cx="2426837" cy="660083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11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THAT SWITCHED INSURANCE PAST 2 YEARS:</a:t>
            </a:r>
            <a:endParaRPr kumimoji="0" lang="en-CA" sz="11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313095" y="2680744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1047822"/>
              </p:ext>
            </p:extLst>
          </p:nvPr>
        </p:nvGraphicFramePr>
        <p:xfrm>
          <a:off x="2511530" y="4511846"/>
          <a:ext cx="46923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022962827"/>
                  </p:ext>
                </p:extLst>
              </p:nvPr>
            </p:nvGraphicFramePr>
            <p:xfrm>
              <a:off x="2683511" y="2542618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9"/>
              </a:graphicData>
            </a:graphic>
          </p:graphicFrame>
        </mc:Choice>
        <mc:Fallback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83511" y="2542618"/>
                <a:ext cx="3246584" cy="2002607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2D10D4F-7A74-4E6D-9B62-0E7502814582}"/>
              </a:ext>
            </a:extLst>
          </p:cNvPr>
          <p:cNvSpPr txBox="1"/>
          <p:nvPr/>
        </p:nvSpPr>
        <p:spPr>
          <a:xfrm>
            <a:off x="1196772" y="373907"/>
            <a:ext cx="1493928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INSURANCE HELD: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7FD3D6C-5ED7-44C0-B380-0C67282FC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384552"/>
              </p:ext>
            </p:extLst>
          </p:nvPr>
        </p:nvGraphicFramePr>
        <p:xfrm>
          <a:off x="984766" y="567264"/>
          <a:ext cx="1697267" cy="1457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DA974A1-79E8-4E14-A006-1165DEC63A9B}"/>
              </a:ext>
            </a:extLst>
          </p:cNvPr>
          <p:cNvSpPr txBox="1"/>
          <p:nvPr/>
        </p:nvSpPr>
        <p:spPr>
          <a:xfrm>
            <a:off x="1966482" y="677884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240i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C2ED06-22E7-4E85-B7BD-7CB34361DC85}"/>
              </a:ext>
            </a:extLst>
          </p:cNvPr>
          <p:cNvSpPr txBox="1"/>
          <p:nvPr/>
        </p:nvSpPr>
        <p:spPr>
          <a:xfrm>
            <a:off x="2270704" y="1195719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123i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758502-68C1-4A09-8BDE-BBA0DA736E76}"/>
              </a:ext>
            </a:extLst>
          </p:cNvPr>
          <p:cNvSpPr txBox="1"/>
          <p:nvPr/>
        </p:nvSpPr>
        <p:spPr>
          <a:xfrm>
            <a:off x="2432314" y="1683981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112i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36CF7E2-2B1B-40D3-9162-D4A78D1C50D8}"/>
              </a:ext>
            </a:extLst>
          </p:cNvPr>
          <p:cNvSpPr txBox="1"/>
          <p:nvPr/>
        </p:nvSpPr>
        <p:spPr>
          <a:xfrm>
            <a:off x="2057305" y="86869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139i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194D442-A6BA-4776-B301-4E852C23E969}"/>
              </a:ext>
            </a:extLst>
          </p:cNvPr>
          <p:cNvSpPr txBox="1"/>
          <p:nvPr/>
        </p:nvSpPr>
        <p:spPr>
          <a:xfrm>
            <a:off x="2047834" y="102107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129i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2D0EC7E-B0CE-493B-8C5C-A13498ED4161}"/>
              </a:ext>
            </a:extLst>
          </p:cNvPr>
          <p:cNvSpPr txBox="1"/>
          <p:nvPr/>
        </p:nvSpPr>
        <p:spPr>
          <a:xfrm>
            <a:off x="2278459" y="1335825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121i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C4AB0A-683F-43B4-9769-EBDFB00117F9}"/>
              </a:ext>
            </a:extLst>
          </p:cNvPr>
          <p:cNvSpPr txBox="1"/>
          <p:nvPr/>
        </p:nvSpPr>
        <p:spPr>
          <a:xfrm>
            <a:off x="2333934" y="1537846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115i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EBBFA1D-106E-476A-B0FF-895EC9EB46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27548"/>
              </p:ext>
            </p:extLst>
          </p:nvPr>
        </p:nvGraphicFramePr>
        <p:xfrm>
          <a:off x="6741497" y="4682033"/>
          <a:ext cx="5306949" cy="1616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2" imgW="7162858" imgH="2181398" progId="Excel.Sheet.12">
                  <p:embed/>
                </p:oleObj>
              </mc:Choice>
              <mc:Fallback>
                <p:oleObj name="Worksheet" r:id="rId22" imgW="7162858" imgH="21813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741497" y="4682033"/>
                        <a:ext cx="5306949" cy="1616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352</Words>
  <Application>Microsoft Office PowerPoint</Application>
  <PresentationFormat>Widescreen</PresentationFormat>
  <Paragraphs>77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196</cp:revision>
  <dcterms:created xsi:type="dcterms:W3CDTF">2020-03-20T19:35:11Z</dcterms:created>
  <dcterms:modified xsi:type="dcterms:W3CDTF">2021-01-22T15:35:31Z</dcterms:modified>
</cp:coreProperties>
</file>