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1142" r:id="rId2"/>
    <p:sldId id="114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0BFB-456F-B64D-862D-89E3037349EC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AFD9-8C62-3A42-9B74-D64BF84A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8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A1C7-2766-1D4B-8E30-81DE6989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A5C1D-11D0-4147-A72B-A6506980D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4324B-44FD-9E42-B7C9-1AF36454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B05CA7-C4D8-D546-A8D6-4B7F2CC5218A}" type="datetime1">
              <a:rPr lang="en-CA" smtClean="0"/>
              <a:t>2021-02-26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26E06-A8AB-9B43-B431-3D44CAC6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C857-9385-A04D-BDE7-1EDA7FEE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85D6-FF33-BC42-A95B-8170CC6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2C20-1149-5948-906F-0B42E9B95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4E53A-432A-944A-88F2-30B0F5FA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E94309-91A6-FD4A-88EC-7FBB0FEC823C}" type="datetime1">
              <a:rPr lang="en-CA" smtClean="0"/>
              <a:t>2021-02-26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8FE5-3BA3-2145-BCF8-F12AA9DC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5569-24A6-054A-85CF-4069FCF2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B0F41-81C9-8341-985D-170B12B8A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A2E3F-74BC-8943-8C9D-B9560767A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6A806-3E32-7845-85A8-46A6C6CE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D48D36-E8A6-DA43-835E-2B3764D8C675}" type="datetime1">
              <a:rPr lang="en-CA" smtClean="0"/>
              <a:t>2021-02-26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57793-EFCA-F44F-BE7D-DB389740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083D-B569-AE40-B667-08BDF187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88E6-D952-614E-B5F9-41EF8FB7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0BF0D-3DB2-174B-B565-89655B15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80EDE-371F-6A48-8554-CE6EE1D5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3AA6E8-D303-A44F-971F-75906B3410D3}" type="datetime1">
              <a:rPr lang="en-CA" smtClean="0"/>
              <a:t>2021-02-26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19DD7-A42E-A04B-866A-5496950C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EA95D-5007-4540-B847-A5391284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3E7AD-BD60-CB4D-B6CA-668E8546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A12EB-DAEF-4A4E-A0A8-D11F65C3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19CD7-7A55-2F48-B35D-54ADF557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E9A2E5-18C4-6740-AA66-5136C2AAE4BC}" type="datetime1">
              <a:rPr lang="en-CA" smtClean="0"/>
              <a:t>2021-02-26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05136-9987-B746-86F8-AC3C78B2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CA8D-14F0-8549-9D09-65F9C82F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F81F-F48E-704F-A942-9214A81C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B24E-FA0D-BB42-8201-0C6D9F5C5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CDC50-FBDA-3240-B275-6EB1F7185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57C56-3045-0642-BA74-A8162495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51549C-729B-E54F-8EA9-FF2AA33DB0FE}" type="datetime1">
              <a:rPr lang="en-CA" smtClean="0"/>
              <a:t>2021-02-26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CCEE1-633E-C440-9494-E3EE930D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2E7AD-5ABE-6F40-9A18-2B22BB2C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444A-4E80-1148-9B22-DB6460B2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0B8FA-9C48-D548-9F2A-614928084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9607-1B6E-8646-93E5-DD1A53AF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5AB12E-E0B1-E845-B7E9-BDA71A1A3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9E58-3E1C-9143-9C7C-3ABEB0B4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736478-C313-524C-960E-5A4673EB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8AE27-A0B0-9648-97F5-1C02A89DB267}" type="datetime1">
              <a:rPr lang="en-CA" smtClean="0"/>
              <a:t>2021-02-26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5C562F-C514-4942-B593-877D1D4E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43E32-5FD2-AE41-A545-48AAD3D9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5076-6652-C64D-9DBD-E208F68D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4B479-4538-CC48-A986-07B8C862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14396-B543-7545-9C33-C853A9586A45}" type="datetime1">
              <a:rPr lang="en-CA" smtClean="0"/>
              <a:t>2021-02-26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AC1DE-178D-BB40-AAFC-C4579C01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003D7-5011-B74E-9423-A3D6521A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0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41541-FB16-7349-A72A-45A31A8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960" y="6356349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Radio Connects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7218A-4CF7-5946-9410-1C8E9F0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ECD-7D41-8549-AEE0-C67A635F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B065-749B-4346-8E82-2D61B194B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1FA6-254C-9845-B3F8-E046477C3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5E18E-F69F-1441-A7F8-781EB78B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02C583-EF92-0E4F-A28E-163A16D8C161}" type="datetime1">
              <a:rPr lang="en-CA" smtClean="0"/>
              <a:t>2021-02-26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CAB0-0FA8-5143-96B3-E7332493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606C2-8D65-2F42-B9E0-D24AA47E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536D-5A8A-2246-A579-C5A90DFE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FAA0F-FA55-A242-96CE-08308FA74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D0077-D2DD-514C-8B77-B50152625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98D4-5CAE-F74F-B497-E022E04A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8C585B-A73F-6141-9600-3CC41B966522}" type="datetime1">
              <a:rPr lang="en-CA" smtClean="0"/>
              <a:t>2021-02-26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846D2-CA6F-274E-A9A8-F796A33F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9459A-66DE-1B4C-8E4A-5B567DEC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C8D05-9D96-BC40-BE63-0A2B4330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347" y="365126"/>
            <a:ext cx="10770703" cy="80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9CC0-1E0E-F548-BE68-6E652DDA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347" y="1302026"/>
            <a:ext cx="10770704" cy="487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47D051B4-BDA6-5241-B173-279A0BB5034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17198" y="6356350"/>
            <a:ext cx="991704" cy="407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01BBC-1C72-4791-AF54-F594E5C614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b="95982"/>
          <a:stretch/>
        </p:blipFill>
        <p:spPr>
          <a:xfrm>
            <a:off x="0" y="-24714"/>
            <a:ext cx="12192000" cy="27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8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8917-77FF-4915-B8D4-3304845C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70" y="678635"/>
            <a:ext cx="11354782" cy="807692"/>
          </a:xfrm>
        </p:spPr>
        <p:txBody>
          <a:bodyPr>
            <a:normAutofit fontScale="90000"/>
          </a:bodyPr>
          <a:lstStyle/>
          <a:p>
            <a:r>
              <a:rPr lang="en-CA" dirty="0"/>
              <a:t>Provinces Retail Sales Rebounds Vary - &gt; </a:t>
            </a:r>
            <a:br>
              <a:rPr lang="en-CA" dirty="0"/>
            </a:br>
            <a:r>
              <a:rPr lang="en-CA" sz="3100" dirty="0"/>
              <a:t>Toronto, Montreal and Calgary have not grown as fast as the Rest of Canada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C1A0A1-8DA8-437A-8EBF-8A222B727665}"/>
              </a:ext>
            </a:extLst>
          </p:cNvPr>
          <p:cNvSpPr/>
          <p:nvPr/>
        </p:nvSpPr>
        <p:spPr>
          <a:xfrm>
            <a:off x="554891" y="65914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SOURCE:STATS CANADA AUG RETAIL SALES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2EA334A-47F5-49FB-8763-41D540EBDE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279231"/>
              </p:ext>
            </p:extLst>
          </p:nvPr>
        </p:nvGraphicFramePr>
        <p:xfrm>
          <a:off x="2277436" y="1638485"/>
          <a:ext cx="72009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01030" imgH="4953000" progId="Excel.Sheet.12">
                  <p:embed/>
                </p:oleObj>
              </mc:Choice>
              <mc:Fallback>
                <p:oleObj name="Worksheet" r:id="rId2" imgW="7201030" imgH="4953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77436" y="1638485"/>
                        <a:ext cx="7200900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95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0AAA-CF5D-4C74-B30F-4C3B077B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5" y="1189601"/>
            <a:ext cx="10770703" cy="807692"/>
          </a:xfrm>
        </p:spPr>
        <p:txBody>
          <a:bodyPr>
            <a:normAutofit fontScale="90000"/>
          </a:bodyPr>
          <a:lstStyle/>
          <a:p>
            <a:r>
              <a:rPr lang="en-CA" dirty="0"/>
              <a:t>Each Province Monthly Retail Sales(2019) Vary:</a:t>
            </a:r>
            <a:br>
              <a:rPr lang="en-CA" dirty="0"/>
            </a:br>
            <a:r>
              <a:rPr lang="en-CA" sz="2700" b="1" dirty="0"/>
              <a:t>Canada Top 3 Months: Dec / Mar / Sept</a:t>
            </a:r>
            <a:br>
              <a:rPr lang="en-CA" sz="2700" b="1" dirty="0"/>
            </a:br>
            <a:r>
              <a:rPr lang="en-CA" sz="2700" b="1" dirty="0"/>
              <a:t>Ontario Top 3 Months: Dec / Sept / July</a:t>
            </a:r>
            <a:br>
              <a:rPr lang="en-CA" sz="2700" b="1" dirty="0"/>
            </a:br>
            <a:r>
              <a:rPr lang="en-CA" sz="2700" b="1" dirty="0"/>
              <a:t>Quebec Top 3 Months: Mar / Sept / Nov</a:t>
            </a:r>
            <a:br>
              <a:rPr lang="en-CA" sz="2700" b="1" dirty="0"/>
            </a:br>
            <a:r>
              <a:rPr lang="en-CA" sz="2700" b="1" dirty="0"/>
              <a:t>BC Top 3 Months: Mar / Jan / Dec</a:t>
            </a:r>
            <a:br>
              <a:rPr lang="en-CA" dirty="0"/>
            </a:br>
            <a:r>
              <a:rPr lang="en-CA" dirty="0"/>
              <a:t>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02D3D1-3254-4D32-9AF5-153889889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131769"/>
              </p:ext>
            </p:extLst>
          </p:nvPr>
        </p:nvGraphicFramePr>
        <p:xfrm>
          <a:off x="57150" y="2600507"/>
          <a:ext cx="12077700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077714" imgH="3343448" progId="Excel.Sheet.12">
                  <p:embed/>
                </p:oleObj>
              </mc:Choice>
              <mc:Fallback>
                <p:oleObj name="Worksheet" r:id="rId2" imgW="12077714" imgH="33434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150" y="2600507"/>
                        <a:ext cx="12077700" cy="334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6580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Worksheet</vt:lpstr>
      <vt:lpstr>Provinces Retail Sales Rebounds Vary - &gt;  Toronto, Montreal and Calgary have not grown as fast as the Rest of Canada</vt:lpstr>
      <vt:lpstr>Each Province Monthly Retail Sales(2019) Vary: Canada Top 3 Months: Dec / Mar / Sept Ontario Top 3 Months: Dec / Sept / July Quebec Top 3 Months: Mar / Sept / Nov BC Top 3 Months: Mar / Jan / Dec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Total Motor Vehicle Sales: Sept 2020</dc:title>
  <dc:creator>Lisa Dillon</dc:creator>
  <cp:lastModifiedBy>Lisa Dillon</cp:lastModifiedBy>
  <cp:revision>23</cp:revision>
  <dcterms:created xsi:type="dcterms:W3CDTF">2020-11-24T20:13:58Z</dcterms:created>
  <dcterms:modified xsi:type="dcterms:W3CDTF">2021-02-26T20:48:01Z</dcterms:modified>
</cp:coreProperties>
</file>