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941" autoAdjust="0"/>
    <p:restoredTop sz="86385" autoAdjust="0"/>
  </p:normalViewPr>
  <p:slideViewPr>
    <p:cSldViewPr snapToGrid="0">
      <p:cViewPr varScale="1">
        <p:scale>
          <a:sx n="81" d="100"/>
          <a:sy n="81" d="100"/>
        </p:scale>
        <p:origin x="-96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0.11</c:v>
                </c:pt>
                <c:pt idx="2">
                  <c:v>0.24</c:v>
                </c:pt>
                <c:pt idx="3">
                  <c:v>0.23</c:v>
                </c:pt>
                <c:pt idx="4">
                  <c:v>0.12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Pinterest</c:v>
                </c:pt>
                <c:pt idx="1">
                  <c:v>Snapchat</c:v>
                </c:pt>
                <c:pt idx="2">
                  <c:v>Twitter</c:v>
                </c:pt>
                <c:pt idx="3">
                  <c:v>LinkedIn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0.17</c:v>
                </c:pt>
                <c:pt idx="1">
                  <c:v>0.22</c:v>
                </c:pt>
                <c:pt idx="2">
                  <c:v>0.23</c:v>
                </c:pt>
                <c:pt idx="3">
                  <c:v>0.24</c:v>
                </c:pt>
                <c:pt idx="4">
                  <c:v>0.39</c:v>
                </c:pt>
                <c:pt idx="5">
                  <c:v>0.51</c:v>
                </c:pt>
                <c:pt idx="6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</c:v>
                </c:pt>
                <c:pt idx="1">
                  <c:v>0.35</c:v>
                </c:pt>
                <c:pt idx="2">
                  <c:v>0.38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0.19</c:v>
                </c:pt>
                <c:pt idx="2">
                  <c:v>0.28999999999999998</c:v>
                </c:pt>
                <c:pt idx="3">
                  <c:v>0.66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MPE</c:v>
                </c:pt>
                <c:pt idx="1">
                  <c:v>Primary Occupations</c:v>
                </c:pt>
                <c:pt idx="2">
                  <c:v>Clerical/ Service</c:v>
                </c:pt>
                <c:pt idx="3">
                  <c:v>Student</c:v>
                </c:pt>
                <c:pt idx="4">
                  <c:v>Umemployed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0.44</c:v>
                </c:pt>
                <c:pt idx="1">
                  <c:v>0.05</c:v>
                </c:pt>
                <c:pt idx="2">
                  <c:v>0.22</c:v>
                </c:pt>
                <c:pt idx="3">
                  <c:v>0.12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Being part of my day @ work</c:v>
                </c:pt>
                <c:pt idx="2">
                  <c:v>Hearing the Latest Hits</c:v>
                </c:pt>
                <c:pt idx="3">
                  <c:v>Discovering New Music/ Songs/ Artist</c:v>
                </c:pt>
                <c:pt idx="4">
                  <c:v>Info about products &amp; services I might try/buy</c:v>
                </c:pt>
                <c:pt idx="5">
                  <c:v>Entertainment News/ Celebrity Gossip</c:v>
                </c:pt>
                <c:pt idx="6">
                  <c:v>Traffic Reports during Rush Hours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145</c:v>
                </c:pt>
                <c:pt idx="1">
                  <c:v>123</c:v>
                </c:pt>
                <c:pt idx="2">
                  <c:v>121</c:v>
                </c:pt>
                <c:pt idx="3">
                  <c:v>121</c:v>
                </c:pt>
                <c:pt idx="4">
                  <c:v>118</c:v>
                </c:pt>
                <c:pt idx="5">
                  <c:v>117</c:v>
                </c:pt>
                <c:pt idx="6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Being part of my day @ work</c:v>
                </c:pt>
                <c:pt idx="2">
                  <c:v>Hearing the Latest Hits</c:v>
                </c:pt>
                <c:pt idx="3">
                  <c:v>Discovering New Music/ Songs/ Artist</c:v>
                </c:pt>
                <c:pt idx="4">
                  <c:v>Info about products &amp; services I might try/buy</c:v>
                </c:pt>
                <c:pt idx="5">
                  <c:v>Entertainment News/ Celebrity Gossip</c:v>
                </c:pt>
                <c:pt idx="6">
                  <c:v>Traffic Reports during Rush Hours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0.21</c:v>
                </c:pt>
                <c:pt idx="1">
                  <c:v>0.36</c:v>
                </c:pt>
                <c:pt idx="2">
                  <c:v>0.51</c:v>
                </c:pt>
                <c:pt idx="3">
                  <c:v>0.56000000000000005</c:v>
                </c:pt>
                <c:pt idx="4">
                  <c:v>0.22</c:v>
                </c:pt>
                <c:pt idx="5">
                  <c:v>0.19</c:v>
                </c:pt>
                <c:pt idx="6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47764556753769"/>
          <c:y val="0.18107900682081052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7-4427-8449-7B126F5B22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7-4427-8449-7B126F5B22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7-4427-8449-7B126F5B228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487-4427-8449-7B126F5B2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Move out of Parents Home</c:v>
                </c:pt>
                <c:pt idx="1">
                  <c:v>Lose job or be laid off</c:v>
                </c:pt>
                <c:pt idx="2">
                  <c:v>Start Own Business</c:v>
                </c:pt>
                <c:pt idx="3">
                  <c:v>Move in with Significant Other</c:v>
                </c:pt>
                <c:pt idx="4">
                  <c:v>Divorce/ Seperation</c:v>
                </c:pt>
                <c:pt idx="5">
                  <c:v>Complete College/ University</c:v>
                </c:pt>
                <c:pt idx="6">
                  <c:v>Change Job/ Career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0.05</c:v>
                </c:pt>
                <c:pt idx="1">
                  <c:v>0.18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0.15</c:v>
                </c:pt>
                <c:pt idx="6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0.22</cx:pt>
          <cx:pt idx="1">0.29999999999999999</cx:pt>
          <cx:pt idx="2">0.17999999999999999</cx:pt>
          <cx:pt idx="3">0.17000000000000001</cx:pt>
          <cx:pt idx="4">0.10000000000000001</cx:pt>
          <cx:pt idx="5">0.040000000000000001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98</cx:pt>
          <cx:pt idx="1">72</cx:pt>
          <cx:pt idx="2">111</cx:pt>
          <cx:pt idx="3">117</cx:pt>
          <cx:pt idx="4">95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Pra/AB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0.059999999999999998</cx:pt>
          <cx:pt idx="1">0.16</cx:pt>
          <cx:pt idx="2">0.42999999999999999</cx:pt>
          <cx:pt idx="3">0.20999999999999999</cx:pt>
          <cx:pt idx="4">0.13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98 6%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72 16%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111 43%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117 21%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95 13%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0.28999999999999998</cx:pt>
          <cx:pt idx="1">0.40000000000000002</cx:pt>
          <cx:pt idx="2">0.26000000000000001</cx:pt>
          <cx:pt idx="3">0.31</cx:pt>
          <cx:pt idx="4">0.35999999999999999</cx:pt>
          <cx:pt idx="5">0.68999999999999995</cx:pt>
          <cx:pt idx="6">0.68000000000000005</cx:pt>
          <cx:pt idx="7">0.27000000000000002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Internet - Streaming Video</cx:pt>
          <cx:pt idx="3">Streaming Audio</cx:pt>
          <cx:pt idx="4">Daily Newspapers</cx:pt>
          <cx:pt idx="5">Magazines</cx:pt>
          <cx:pt idx="6">Community Newspapers</cx:pt>
          <cx:pt idx="7">Radio</cx:pt>
        </cx:lvl>
      </cx:strDim>
      <cx:numDim type="val">
        <cx:f>Sheet1!$B$2:$B$9</cx:f>
        <cx:lvl ptCount="8" formatCode="0%">
          <cx:pt idx="0">0.76000000000000001</cx:pt>
          <cx:pt idx="1">0.73999999999999999</cx:pt>
          <cx:pt idx="2">0.69999999999999996</cx:pt>
          <cx:pt idx="3">0.66000000000000003</cx:pt>
          <cx:pt idx="4">0.64000000000000001</cx:pt>
          <cx:pt idx="5">0.63</cx:pt>
          <cx:pt idx="6">0.60999999999999999</cx:pt>
          <cx:pt idx="7">0.55000000000000004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9F52D0"/>
              </a:solidFill>
            </cx:spPr>
          </cx:dataPt>
          <cx:dataPt idx="3">
            <cx:spPr>
              <a:solidFill>
                <a:srgbClr val="92D050"/>
              </a:solidFill>
            </cx:spPr>
          </cx:dataPt>
          <cx:dataPt idx="4">
            <cx:spPr>
              <a:solidFill>
                <a:srgbClr val="DA2228"/>
              </a:solidFill>
            </cx:spPr>
          </cx:dataPt>
          <cx:dataPt idx="5">
            <cx:spPr>
              <a:solidFill>
                <a:srgbClr val="D64198"/>
              </a:solidFill>
            </cx:spPr>
          </cx:dataPt>
          <cx:dataPt idx="6">
            <cx:spPr>
              <a:solidFill>
                <a:srgbClr val="F18318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55%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2021-02-04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8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90218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207i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172i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110i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103i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60i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16i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82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RESPONDED TO A RECRUITMENT AD IN THE PAST YEAR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2504328327"/>
                  </p:ext>
                </p:extLst>
              </p:nvPr>
            </p:nvGraphicFramePr>
            <p:xfrm>
              <a:off x="2631871" y="520565"/>
              <a:ext cx="2178937" cy="14434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1871" y="520565"/>
                <a:ext cx="2178937" cy="144349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37: 78i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$108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106i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369688943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9387" y="137480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93i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07137" y="13635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2249" y="9825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0257" y="100974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110i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5621" y="135516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1459152535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3951208265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5506" y="1889311"/>
            <a:ext cx="4662135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16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HAVE  RESPONDED TO A  RECRUITMENT AD IN THE PAST YEAR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161272853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82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HAVE  RESPONDED TO A RECRUITMENT AD IN THE PAST YEAR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77%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4634" y="6359839"/>
            <a:ext cx="456475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JOB SERCH – RESPONDED TO A RECRUITMENT AD IN THE PAST YEAR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76%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WHO  RESPONDED TO A RECRUITMENT AD IN THE PAST YEAR 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849312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82%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35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108990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56381" y="144161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9447284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10007629" y="1681124"/>
            <a:ext cx="597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108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550207" y="116356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206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663211" y="135231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137i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52%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106i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483488" y="99698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208i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689321" y="4485035"/>
            <a:ext cx="3927662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21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of A18+ who have  responded to a recruitment ad in the past year find Possibility to Enter Contests &amp; Win Prizes n Radio important radio attribute -&gt; 45%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48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94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82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18%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66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426837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HAVE RESPONDED TO A RECRUITMENT AD IN THE PAST YEAR:</a:t>
            </a:r>
            <a:endParaRPr kumimoji="0" lang="en-CA" sz="11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8184537"/>
              </p:ext>
            </p:extLst>
          </p:nvPr>
        </p:nvGraphicFramePr>
        <p:xfrm>
          <a:off x="2464629" y="4596996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62984684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381486" y="323087"/>
            <a:ext cx="2526942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TOP INDEXING LIFE EVENTS 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25498"/>
              </p:ext>
            </p:extLst>
          </p:nvPr>
        </p:nvGraphicFramePr>
        <p:xfrm>
          <a:off x="923730" y="446376"/>
          <a:ext cx="1697267" cy="164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A974A1-79E8-4E14-A006-1165DEC63A9B}"/>
              </a:ext>
            </a:extLst>
          </p:cNvPr>
          <p:cNvSpPr txBox="1"/>
          <p:nvPr/>
        </p:nvSpPr>
        <p:spPr>
          <a:xfrm>
            <a:off x="2215733" y="54826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231i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C2ED06-22E7-4E85-B7BD-7CB34361DC85}"/>
              </a:ext>
            </a:extLst>
          </p:cNvPr>
          <p:cNvSpPr txBox="1"/>
          <p:nvPr/>
        </p:nvSpPr>
        <p:spPr>
          <a:xfrm>
            <a:off x="1893517" y="113972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270i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1871658" y="175329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297i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1956956" y="78750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265i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194D442-A6BA-4776-B301-4E852C23E969}"/>
              </a:ext>
            </a:extLst>
          </p:cNvPr>
          <p:cNvSpPr txBox="1"/>
          <p:nvPr/>
        </p:nvSpPr>
        <p:spPr>
          <a:xfrm>
            <a:off x="1915479" y="98739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266i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D0EC7E-B0CE-493B-8C5C-A13498ED4161}"/>
              </a:ext>
            </a:extLst>
          </p:cNvPr>
          <p:cNvSpPr txBox="1"/>
          <p:nvPr/>
        </p:nvSpPr>
        <p:spPr>
          <a:xfrm>
            <a:off x="1883597" y="1362072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271i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C4AB0A-683F-43B4-9769-EBDFB00117F9}"/>
              </a:ext>
            </a:extLst>
          </p:cNvPr>
          <p:cNvSpPr txBox="1"/>
          <p:nvPr/>
        </p:nvSpPr>
        <p:spPr>
          <a:xfrm>
            <a:off x="2048416" y="159817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283i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C617D5-367B-416F-ACDD-961F6CA8159C}"/>
              </a:ext>
            </a:extLst>
          </p:cNvPr>
          <p:cNvSpPr txBox="1"/>
          <p:nvPr/>
        </p:nvSpPr>
        <p:spPr>
          <a:xfrm>
            <a:off x="9558287" y="150331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4299F0D-E639-4153-8E85-B9984C665A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858610"/>
              </p:ext>
            </p:extLst>
          </p:nvPr>
        </p:nvGraphicFramePr>
        <p:xfrm>
          <a:off x="6712046" y="4663184"/>
          <a:ext cx="5323175" cy="17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162858" imgH="2181398" progId="Excel.Sheet.12">
                  <p:embed/>
                </p:oleObj>
              </mc:Choice>
              <mc:Fallback>
                <p:oleObj name="Worksheet" r:id="rId22" imgW="7162858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12046" y="4663184"/>
                        <a:ext cx="5323175" cy="17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347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229</cp:revision>
  <dcterms:created xsi:type="dcterms:W3CDTF">2020-03-20T19:35:11Z</dcterms:created>
  <dcterms:modified xsi:type="dcterms:W3CDTF">2021-02-04T22:26:05Z</dcterms:modified>
</cp:coreProperties>
</file>