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3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chartEx4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941" autoAdjust="0"/>
    <p:restoredTop sz="86385" autoAdjust="0"/>
  </p:normalViewPr>
  <p:slideViewPr>
    <p:cSldViewPr snapToGrid="0">
      <p:cViewPr varScale="1">
        <p:scale>
          <a:sx n="81" d="100"/>
          <a:sy n="81" d="100"/>
        </p:scale>
        <p:origin x="-96" y="4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16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Microsoft_Excel_Worksheet3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</c:v>
                </c:pt>
                <c:pt idx="5">
                  <c:v>$200,000+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0.12</c:v>
                </c:pt>
                <c:pt idx="1">
                  <c:v>0.11</c:v>
                </c:pt>
                <c:pt idx="2">
                  <c:v>0.24</c:v>
                </c:pt>
                <c:pt idx="3">
                  <c:v>0.23</c:v>
                </c:pt>
                <c:pt idx="4">
                  <c:v>0.12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Pinterest</c:v>
                </c:pt>
                <c:pt idx="1">
                  <c:v>Snapchat</c:v>
                </c:pt>
                <c:pt idx="2">
                  <c:v>Twitter</c:v>
                </c:pt>
                <c:pt idx="3">
                  <c:v>LinkedIn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0.17</c:v>
                </c:pt>
                <c:pt idx="1">
                  <c:v>0.22</c:v>
                </c:pt>
                <c:pt idx="2">
                  <c:v>0.23</c:v>
                </c:pt>
                <c:pt idx="3">
                  <c:v>0.24</c:v>
                </c:pt>
                <c:pt idx="4">
                  <c:v>0.39</c:v>
                </c:pt>
                <c:pt idx="5">
                  <c:v>0.51</c:v>
                </c:pt>
                <c:pt idx="6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HP Simplified" panose="020B0604020204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Internet-Only Music Service (Spotify)</c:v>
                </c:pt>
                <c:pt idx="2">
                  <c:v>Music Streaming Video Service (YouTube)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0.22</c:v>
                </c:pt>
                <c:pt idx="1">
                  <c:v>0.35</c:v>
                </c:pt>
                <c:pt idx="2">
                  <c:v>0.38</c:v>
                </c:pt>
                <c:pt idx="3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7.0000000000000007E-2</c:v>
                </c:pt>
                <c:pt idx="1">
                  <c:v>0.19</c:v>
                </c:pt>
                <c:pt idx="2">
                  <c:v>0.28999999999999998</c:v>
                </c:pt>
                <c:pt idx="3">
                  <c:v>0.66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MPE</c:v>
                </c:pt>
                <c:pt idx="1">
                  <c:v>Primary Occupations</c:v>
                </c:pt>
                <c:pt idx="2">
                  <c:v>Clerical/ Service</c:v>
                </c:pt>
                <c:pt idx="3">
                  <c:v>Student</c:v>
                </c:pt>
                <c:pt idx="4">
                  <c:v>Umemployed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0.44</c:v>
                </c:pt>
                <c:pt idx="1">
                  <c:v>0.05</c:v>
                </c:pt>
                <c:pt idx="2">
                  <c:v>0.22</c:v>
                </c:pt>
                <c:pt idx="3">
                  <c:v>0.12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&amp; Win Prizes</c:v>
                </c:pt>
                <c:pt idx="1">
                  <c:v>Being part of my day @ work</c:v>
                </c:pt>
                <c:pt idx="2">
                  <c:v>Hearing the Latest Hits</c:v>
                </c:pt>
                <c:pt idx="3">
                  <c:v>Discovering New Music/ Songs/ Artist</c:v>
                </c:pt>
                <c:pt idx="4">
                  <c:v>Info about products &amp; services I might try/buy</c:v>
                </c:pt>
                <c:pt idx="5">
                  <c:v>Entertainment News/ Celebrity Gossip</c:v>
                </c:pt>
                <c:pt idx="6">
                  <c:v>Traffic Reports during Rush Hours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145</c:v>
                </c:pt>
                <c:pt idx="1">
                  <c:v>123</c:v>
                </c:pt>
                <c:pt idx="2">
                  <c:v>121</c:v>
                </c:pt>
                <c:pt idx="3">
                  <c:v>121</c:v>
                </c:pt>
                <c:pt idx="4">
                  <c:v>118</c:v>
                </c:pt>
                <c:pt idx="5">
                  <c:v>117</c:v>
                </c:pt>
                <c:pt idx="6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&amp; Win Prizes</c:v>
                </c:pt>
                <c:pt idx="1">
                  <c:v>Being part of my day @ work</c:v>
                </c:pt>
                <c:pt idx="2">
                  <c:v>Hearing the Latest Hits</c:v>
                </c:pt>
                <c:pt idx="3">
                  <c:v>Discovering New Music/ Songs/ Artist</c:v>
                </c:pt>
                <c:pt idx="4">
                  <c:v>Info about products &amp; services I might try/buy</c:v>
                </c:pt>
                <c:pt idx="5">
                  <c:v>Entertainment News/ Celebrity Gossip</c:v>
                </c:pt>
                <c:pt idx="6">
                  <c:v>Traffic Reports during Rush Hours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0.21</c:v>
                </c:pt>
                <c:pt idx="1">
                  <c:v>0.36</c:v>
                </c:pt>
                <c:pt idx="2">
                  <c:v>0.51</c:v>
                </c:pt>
                <c:pt idx="3">
                  <c:v>0.56000000000000005</c:v>
                </c:pt>
                <c:pt idx="4">
                  <c:v>0.22</c:v>
                </c:pt>
                <c:pt idx="5">
                  <c:v>0.19</c:v>
                </c:pt>
                <c:pt idx="6">
                  <c:v>0.62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247764556753769"/>
          <c:y val="0.18107900682081052"/>
          <c:w val="0.28823866380186686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2-44F7-A573-5653CC044E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2-44F7-A573-5653CC044E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2-44F7-A573-5653CC044E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487-4427-8449-7B126F5B228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487-4427-8449-7B126F5B228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487-4427-8449-7B126F5B228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487-4427-8449-7B126F5B22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Move out of Parents Home</c:v>
                </c:pt>
                <c:pt idx="1">
                  <c:v>Lose job or be laid off</c:v>
                </c:pt>
                <c:pt idx="2">
                  <c:v>Start Own Business</c:v>
                </c:pt>
                <c:pt idx="3">
                  <c:v>Move in with Significant Other</c:v>
                </c:pt>
                <c:pt idx="4">
                  <c:v>Divorce/ Seperation</c:v>
                </c:pt>
                <c:pt idx="5">
                  <c:v>Complete College/ University</c:v>
                </c:pt>
                <c:pt idx="6">
                  <c:v>Change Job/ Career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0.05</c:v>
                </c:pt>
                <c:pt idx="1">
                  <c:v>0.18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0.05</c:v>
                </c:pt>
                <c:pt idx="5">
                  <c:v>0.15</c:v>
                </c:pt>
                <c:pt idx="6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B-41AB-9028-9FBA7278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5170184"/>
        <c:axId val="435163952"/>
      </c:barChart>
      <c:catAx>
        <c:axId val="435170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35163952"/>
        <c:crosses val="autoZero"/>
        <c:auto val="1"/>
        <c:lblAlgn val="ctr"/>
        <c:lblOffset val="100"/>
        <c:noMultiLvlLbl val="0"/>
      </c:catAx>
      <c:valAx>
        <c:axId val="4351639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5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Sheet1!$A$2:$A$7</cx:f>
        <cx:lvl ptCount="6">
          <cx:pt idx="0">18-24</cx:pt>
          <cx:pt idx="1">25-34</cx:pt>
          <cx:pt idx="2">35-44</cx:pt>
          <cx:pt idx="3">45-54</cx:pt>
          <cx:pt idx="4">55-64</cx:pt>
          <cx:pt idx="5">65+</cx:pt>
        </cx:lvl>
      </cx:strDim>
      <cx:numDim type="val">
        <cx:f>Sheet1!$B$2:$B$7</cx:f>
        <cx:lvl ptCount="6" formatCode="0%">
          <cx:pt idx="0">0.22</cx:pt>
          <cx:pt idx="1">0.29999999999999999</cx:pt>
          <cx:pt idx="2">0.17999999999999999</cx:pt>
          <cx:pt idx="3">0.17000000000000001</cx:pt>
          <cx:pt idx="4">0.10000000000000001</cx:pt>
          <cx:pt idx="5">0.040000000000000001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98</cx:pt>
          <cx:pt idx="1">72</cx:pt>
          <cx:pt idx="2">111</cx:pt>
          <cx:pt idx="3">117</cx:pt>
          <cx:pt idx="4">95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16">
          <cx:pt idx="0">Atl</cx:pt>
          <cx:pt idx="1">Que</cx:pt>
          <cx:pt idx="2">Ont</cx:pt>
          <cx:pt idx="3">Pra/AB</cx:pt>
          <cx:pt idx="4">BC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0"/>
      </cx:strDim>
      <cx:numDim type="size">
        <cx:f>Sheet1!$C$2:$C$17</cx:f>
        <cx:lvl ptCount="16" formatCode="0%">
          <cx:pt idx="0">0.059999999999999998</cx:pt>
          <cx:pt idx="1">0.16</cx:pt>
          <cx:pt idx="2">0.42999999999999999</cx:pt>
          <cx:pt idx="3">0.20999999999999999</cx:pt>
          <cx:pt idx="4">0.13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600"/>
                  </a:pPr>
                  <a:r>
                    <a:rPr lang="en-US" sz="600" b="1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98 6%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72 16%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111 43%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Pra/AB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117 21%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95 13%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  <cx:pt idx="8"/>
          <cx:pt idx="9"/>
          <cx:pt idx="10"/>
          <cx:pt idx="11"/>
          <cx:pt idx="12"/>
          <cx:pt idx="13"/>
          <cx:pt idx="14"/>
          <cx:pt idx="15"/>
        </cx:lvl>
        <cx:lvl ptCount="0"/>
        <cx:lvl ptCount="0"/>
      </cx:strDim>
      <cx:numDim type="size">
        <cx:f>Sheet1!$B$2:$B$17</cx:f>
        <cx:lvl ptCount="16" formatCode="0%">
          <cx:pt idx="0">0.28999999999999998</cx:pt>
          <cx:pt idx="1">0.40000000000000002</cx:pt>
          <cx:pt idx="2">0.26000000000000001</cx:pt>
          <cx:pt idx="3">0.31</cx:pt>
          <cx:pt idx="4">0.35999999999999999</cx:pt>
          <cx:pt idx="5">0.68999999999999995</cx:pt>
          <cx:pt idx="6">0.68000000000000005</cx:pt>
          <cx:pt idx="7">0.27000000000000002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Social Media</cx:pt>
          <cx:pt idx="2">Internet - Streaming Video</cx:pt>
          <cx:pt idx="3">Streaming Audio</cx:pt>
          <cx:pt idx="4">Daily Newspapers</cx:pt>
          <cx:pt idx="5">Magazines</cx:pt>
          <cx:pt idx="6">Community Newspapers</cx:pt>
          <cx:pt idx="7">Radio</cx:pt>
        </cx:lvl>
      </cx:strDim>
      <cx:numDim type="val">
        <cx:f>Sheet1!$B$2:$B$9</cx:f>
        <cx:lvl ptCount="8" formatCode="0%">
          <cx:pt idx="0">0.76000000000000001</cx:pt>
          <cx:pt idx="1">0.73999999999999999</cx:pt>
          <cx:pt idx="2">0.69999999999999996</cx:pt>
          <cx:pt idx="3">0.66000000000000003</cx:pt>
          <cx:pt idx="4">0.64000000000000001</cx:pt>
          <cx:pt idx="5">0.63</cx:pt>
          <cx:pt idx="6">0.60999999999999999</cx:pt>
          <cx:pt idx="7">0.55000000000000004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3C78C3"/>
              </a:solidFill>
            </cx:spPr>
          </cx:dataPt>
          <cx:dataPt idx="2">
            <cx:spPr>
              <a:solidFill>
                <a:srgbClr val="9F52D0"/>
              </a:solidFill>
            </cx:spPr>
          </cx:dataPt>
          <cx:dataPt idx="3">
            <cx:spPr>
              <a:solidFill>
                <a:srgbClr val="92D050"/>
              </a:solidFill>
            </cx:spPr>
          </cx:dataPt>
          <cx:dataPt idx="4">
            <cx:spPr>
              <a:solidFill>
                <a:srgbClr val="DA2228"/>
              </a:solidFill>
            </cx:spPr>
          </cx:dataPt>
          <cx:dataPt idx="5">
            <cx:spPr>
              <a:solidFill>
                <a:srgbClr val="D64198"/>
              </a:solidFill>
            </cx:spPr>
          </cx:dataPt>
          <cx:dataPt idx="6">
            <cx:spPr>
              <a:solidFill>
                <a:srgbClr val="F18318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55%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3.png"/><Relationship Id="rId18" Type="http://schemas.openxmlformats.org/officeDocument/2006/relationships/chart" Target="../charts/chart6.xml"/><Relationship Id="rId3" Type="http://schemas.openxmlformats.org/officeDocument/2006/relationships/image" Target="../media/image7.png"/><Relationship Id="rId21" Type="http://schemas.openxmlformats.org/officeDocument/2006/relationships/chart" Target="../charts/chart7.xml"/><Relationship Id="rId7" Type="http://schemas.microsoft.com/office/2014/relationships/chartEx" Target="../charts/chartEx1.xml"/><Relationship Id="rId12" Type="http://schemas.microsoft.com/office/2014/relationships/chartEx" Target="../charts/chartEx3.xml"/><Relationship Id="rId1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4.xml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17.xml"/><Relationship Id="rId6" Type="http://schemas.openxmlformats.org/officeDocument/2006/relationships/image" Target="../media/image10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5" Type="http://schemas.openxmlformats.org/officeDocument/2006/relationships/chart" Target="../charts/chart3.xml"/><Relationship Id="rId23" Type="http://schemas.openxmlformats.org/officeDocument/2006/relationships/image" Target="../media/image18.emf"/><Relationship Id="rId10" Type="http://schemas.microsoft.com/office/2014/relationships/chartEx" Target="../charts/chartEx2.xml"/><Relationship Id="rId19" Type="http://schemas.microsoft.com/office/2014/relationships/chartEx" Target="../charts/chartEx4.xml"/><Relationship Id="rId4" Type="http://schemas.openxmlformats.org/officeDocument/2006/relationships/image" Target="../media/image8.svg"/><Relationship Id="rId9" Type="http://schemas.openxmlformats.org/officeDocument/2006/relationships/chart" Target="../charts/chart1.xml"/><Relationship Id="rId14" Type="http://schemas.openxmlformats.org/officeDocument/2006/relationships/chart" Target="../charts/chart2.xml"/><Relationship Id="rId22" Type="http://schemas.openxmlformats.org/officeDocument/2006/relationships/package" Target="../embeddings/Microsoft_Excel_Worksheet1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890218"/>
              </p:ext>
            </p:extLst>
          </p:nvPr>
        </p:nvGraphicFramePr>
        <p:xfrm>
          <a:off x="4774120" y="566568"/>
          <a:ext cx="458998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58998">
                  <a:extLst>
                    <a:ext uri="{9D8B030D-6E8A-4147-A177-3AD203B41FA5}">
                      <a16:colId xmlns:a16="http://schemas.microsoft.com/office/drawing/2014/main" val="724749774"/>
                    </a:ext>
                  </a:extLst>
                </a:gridCol>
              </a:tblGrid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solidFill>
                            <a:schemeClr val="tx2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207i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8700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172i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3791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110i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69547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103i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84868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60i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12272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16i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567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82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</a:t>
            </a:r>
            <a:r>
              <a:rPr lang="en-CA" sz="16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HAVE RESPONDED TO A RECRUITMENT AD IN THE PAST YEAR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014" y="724741"/>
            <a:ext cx="529805" cy="54000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812" y="748683"/>
            <a:ext cx="540000" cy="540000"/>
          </a:xfrm>
          <a:prstGeom prst="rect">
            <a:avLst/>
          </a:prstGeom>
        </p:spPr>
      </p:pic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2504328327"/>
                  </p:ext>
                </p:extLst>
              </p:nvPr>
            </p:nvGraphicFramePr>
            <p:xfrm>
              <a:off x="2631871" y="520565"/>
              <a:ext cx="2178937" cy="144349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7"/>
              </a:graphicData>
            </a:graphic>
          </p:graphicFrame>
        </mc:Choice>
        <mc:Fallback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31871" y="520565"/>
                <a:ext cx="2178937" cy="1443499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/>
          <p:cNvSpPr txBox="1"/>
          <p:nvPr/>
        </p:nvSpPr>
        <p:spPr>
          <a:xfrm rot="10800000" flipH="1" flipV="1">
            <a:off x="3040970" y="339224"/>
            <a:ext cx="1816411" cy="215444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37: 78i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4538" y="357738"/>
            <a:ext cx="1493928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$108</a:t>
            </a: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106i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369688943"/>
              </p:ext>
            </p:extLst>
          </p:nvPr>
        </p:nvGraphicFramePr>
        <p:xfrm>
          <a:off x="5414764" y="674220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69387" y="137480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93i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07137" y="136355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89i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2249" y="98257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0257" y="100974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110i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35621" y="1355168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129i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1459152535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0"/>
              </a:graphicData>
            </a:graphic>
          </p:graphicFrame>
        </mc:Choice>
        <mc:Fallback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347409" y="571528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3951208265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2"/>
              </a:graphicData>
            </a:graphic>
          </p:graphicFrame>
        </mc:Choice>
        <mc:Fallback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-25506" y="1889311"/>
            <a:ext cx="4662135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16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OF CANADIANS  A18+ 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WHO 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HAVE  RESPONDED TO A  RECRUITMENT AD IN THE PAST YEAR</a:t>
            </a: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161272853"/>
              </p:ext>
            </p:extLst>
          </p:nvPr>
        </p:nvGraphicFramePr>
        <p:xfrm>
          <a:off x="201652" y="4943789"/>
          <a:ext cx="2437479" cy="217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33014" y="4209104"/>
            <a:ext cx="2389630" cy="919401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lang="en-CA" sz="9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82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against  </a:t>
            </a:r>
            <a:r>
              <a:rPr kumimoji="0" lang="en-CA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HAVE  RESPONDED TO A RECRUITMENT AD IN THE PAST YEAR 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77%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4634" y="6359839"/>
            <a:ext cx="456475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FALL 2020/ A18+ / TOTAL CANADA/ JOB SERCH – RESPONDED TO A RECRUITMENT AD IN THE PAST YEAR *MEDIA  MIX RADIO/ TV/ DAILY NEWSPAPER/ COMMUNITY NEWSPAPER / MAGAZINE/ INTERNET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59944" y="2174941"/>
            <a:ext cx="3188662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76%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A18+ WHO  RESPONDED TO A RECRUITMENT AD IN THE PAST YEAR occasionally / frequently AVOID ADS ON THE INTERNET WHEN BROWSING 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8849312"/>
              </p:ext>
            </p:extLst>
          </p:nvPr>
        </p:nvGraphicFramePr>
        <p:xfrm>
          <a:off x="7064455" y="2819357"/>
          <a:ext cx="2435807" cy="17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822186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82% vs  </a:t>
            </a: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35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Internet Only Music Service e.g.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108990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56381" y="144161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115i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24879" y="83134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9447284"/>
              </p:ext>
            </p:extLst>
          </p:nvPr>
        </p:nvGraphicFramePr>
        <p:xfrm>
          <a:off x="8496729" y="884304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5AFF4A0E-C430-4376-97CB-4A699E4D4394}"/>
              </a:ext>
            </a:extLst>
          </p:cNvPr>
          <p:cNvSpPr txBox="1"/>
          <p:nvPr/>
        </p:nvSpPr>
        <p:spPr>
          <a:xfrm>
            <a:off x="10007629" y="1681124"/>
            <a:ext cx="5971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108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550207" y="116356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206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9663211" y="1352312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137i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540" y="1339629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52%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106i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022160-F7C1-48B5-A449-1F35744BCDC8}"/>
              </a:ext>
            </a:extLst>
          </p:cNvPr>
          <p:cNvSpPr txBox="1"/>
          <p:nvPr/>
        </p:nvSpPr>
        <p:spPr>
          <a:xfrm>
            <a:off x="9483488" y="996981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208i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689321" y="4485035"/>
            <a:ext cx="3927662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21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of A18+ who have  responded to a recruitment ad in the past year find Possibility to Enter Contests &amp; Win Prizes n Radio important radio attribute -&gt; 45% more likely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177" y="1339350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48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94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srgbClr val="132E7D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822" y="276204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82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293732" y="3207176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18%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680437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66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212294" y="2149567"/>
            <a:ext cx="2426837" cy="660083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11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WHO HAVE RESPONDED TO A RECRUITMENT AD IN THE PAST YEAR:</a:t>
            </a:r>
            <a:endParaRPr kumimoji="0" lang="en-CA" sz="11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313095" y="2680744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8184537"/>
              </p:ext>
            </p:extLst>
          </p:nvPr>
        </p:nvGraphicFramePr>
        <p:xfrm>
          <a:off x="2464629" y="4596996"/>
          <a:ext cx="46923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562984684"/>
                  </p:ext>
                </p:extLst>
              </p:nvPr>
            </p:nvGraphicFramePr>
            <p:xfrm>
              <a:off x="2683511" y="2542618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9"/>
              </a:graphicData>
            </a:graphic>
          </p:graphicFrame>
        </mc:Choice>
        <mc:Fallback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683511" y="2542618"/>
                <a:ext cx="3246584" cy="2002607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42D10D4F-7A74-4E6D-9B62-0E7502814582}"/>
              </a:ext>
            </a:extLst>
          </p:cNvPr>
          <p:cNvSpPr txBox="1"/>
          <p:nvPr/>
        </p:nvSpPr>
        <p:spPr>
          <a:xfrm>
            <a:off x="381486" y="323087"/>
            <a:ext cx="2526942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TOP INDEXING LIFE EVENTS :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7FD3D6C-5ED7-44C0-B380-0C67282FC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225498"/>
              </p:ext>
            </p:extLst>
          </p:nvPr>
        </p:nvGraphicFramePr>
        <p:xfrm>
          <a:off x="923730" y="446376"/>
          <a:ext cx="1697267" cy="1646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DA974A1-79E8-4E14-A006-1165DEC63A9B}"/>
              </a:ext>
            </a:extLst>
          </p:cNvPr>
          <p:cNvSpPr txBox="1"/>
          <p:nvPr/>
        </p:nvSpPr>
        <p:spPr>
          <a:xfrm>
            <a:off x="2215733" y="54826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231i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C2ED06-22E7-4E85-B7BD-7CB34361DC85}"/>
              </a:ext>
            </a:extLst>
          </p:cNvPr>
          <p:cNvSpPr txBox="1"/>
          <p:nvPr/>
        </p:nvSpPr>
        <p:spPr>
          <a:xfrm>
            <a:off x="1893517" y="1139724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270i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758502-68C1-4A09-8BDE-BBA0DA736E76}"/>
              </a:ext>
            </a:extLst>
          </p:cNvPr>
          <p:cNvSpPr txBox="1"/>
          <p:nvPr/>
        </p:nvSpPr>
        <p:spPr>
          <a:xfrm>
            <a:off x="1871658" y="1753294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297i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36CF7E2-2B1B-40D3-9162-D4A78D1C50D8}"/>
              </a:ext>
            </a:extLst>
          </p:cNvPr>
          <p:cNvSpPr txBox="1"/>
          <p:nvPr/>
        </p:nvSpPr>
        <p:spPr>
          <a:xfrm>
            <a:off x="1956956" y="787506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265i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194D442-A6BA-4776-B301-4E852C23E969}"/>
              </a:ext>
            </a:extLst>
          </p:cNvPr>
          <p:cNvSpPr txBox="1"/>
          <p:nvPr/>
        </p:nvSpPr>
        <p:spPr>
          <a:xfrm>
            <a:off x="1915479" y="98739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266i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2D0EC7E-B0CE-493B-8C5C-A13498ED4161}"/>
              </a:ext>
            </a:extLst>
          </p:cNvPr>
          <p:cNvSpPr txBox="1"/>
          <p:nvPr/>
        </p:nvSpPr>
        <p:spPr>
          <a:xfrm>
            <a:off x="1883597" y="1362072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271i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3C4AB0A-683F-43B4-9769-EBDFB00117F9}"/>
              </a:ext>
            </a:extLst>
          </p:cNvPr>
          <p:cNvSpPr txBox="1"/>
          <p:nvPr/>
        </p:nvSpPr>
        <p:spPr>
          <a:xfrm>
            <a:off x="2048416" y="1598170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283i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0C617D5-367B-416F-ACDD-961F6CA8159C}"/>
              </a:ext>
            </a:extLst>
          </p:cNvPr>
          <p:cNvSpPr txBox="1"/>
          <p:nvPr/>
        </p:nvSpPr>
        <p:spPr>
          <a:xfrm>
            <a:off x="9558287" y="150331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4299F0D-E639-4153-8E85-B9984C665A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858610"/>
              </p:ext>
            </p:extLst>
          </p:nvPr>
        </p:nvGraphicFramePr>
        <p:xfrm>
          <a:off x="6712046" y="4663184"/>
          <a:ext cx="5323175" cy="174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2" imgW="7162858" imgH="2181398" progId="Excel.Sheet.12">
                  <p:embed/>
                </p:oleObj>
              </mc:Choice>
              <mc:Fallback>
                <p:oleObj name="Worksheet" r:id="rId22" imgW="7162858" imgH="21813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712046" y="4663184"/>
                        <a:ext cx="5323175" cy="174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</TotalTime>
  <Words>347</Words>
  <Application>Microsoft Office PowerPoint</Application>
  <PresentationFormat>Widescreen</PresentationFormat>
  <Paragraphs>75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229</cp:revision>
  <dcterms:created xsi:type="dcterms:W3CDTF">2020-03-20T19:35:11Z</dcterms:created>
  <dcterms:modified xsi:type="dcterms:W3CDTF">2021-02-04T22:26:05Z</dcterms:modified>
</cp:coreProperties>
</file>