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941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181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0.11</c:v>
                </c:pt>
                <c:pt idx="1">
                  <c:v>0.12</c:v>
                </c:pt>
                <c:pt idx="2">
                  <c:v>0.25</c:v>
                </c:pt>
                <c:pt idx="3">
                  <c:v>0.21</c:v>
                </c:pt>
                <c:pt idx="4">
                  <c:v>0.1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Pinterest</c:v>
                </c:pt>
                <c:pt idx="2">
                  <c:v>Twitter</c:v>
                </c:pt>
                <c:pt idx="3">
                  <c:v>LinkedIn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0.09</c:v>
                </c:pt>
                <c:pt idx="1">
                  <c:v>0.12</c:v>
                </c:pt>
                <c:pt idx="2">
                  <c:v>0.12</c:v>
                </c:pt>
                <c:pt idx="3">
                  <c:v>0.12</c:v>
                </c:pt>
                <c:pt idx="4">
                  <c:v>0.23</c:v>
                </c:pt>
                <c:pt idx="5">
                  <c:v>0.35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0.13</c:v>
                </c:pt>
                <c:pt idx="1">
                  <c:v>0.2</c:v>
                </c:pt>
                <c:pt idx="2">
                  <c:v>0.23</c:v>
                </c:pt>
                <c:pt idx="3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0.08</c:v>
                </c:pt>
                <c:pt idx="1">
                  <c:v>0.19</c:v>
                </c:pt>
                <c:pt idx="2">
                  <c:v>0.36</c:v>
                </c:pt>
                <c:pt idx="3">
                  <c:v>0.72</c:v>
                </c:pt>
                <c:pt idx="4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Primary Occupations</c:v>
                </c:pt>
                <c:pt idx="1">
                  <c:v>MPE</c:v>
                </c:pt>
                <c:pt idx="2">
                  <c:v>Tradesperson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0.04</c:v>
                </c:pt>
                <c:pt idx="1">
                  <c:v>0.43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Sports News</c:v>
                </c:pt>
                <c:pt idx="1">
                  <c:v>Discussion forum on News &amp; Public Affairs</c:v>
                </c:pt>
                <c:pt idx="2">
                  <c:v>Making time in the car more enjoyable</c:v>
                </c:pt>
                <c:pt idx="3">
                  <c:v>Traffic Reports during Rush Hours</c:v>
                </c:pt>
                <c:pt idx="4">
                  <c:v>Being part of my general daily life</c:v>
                </c:pt>
                <c:pt idx="5">
                  <c:v>Community News &amp; News about local events</c:v>
                </c:pt>
                <c:pt idx="6">
                  <c:v>Headline News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106</c:v>
                </c:pt>
                <c:pt idx="1">
                  <c:v>103</c:v>
                </c:pt>
                <c:pt idx="2">
                  <c:v>102</c:v>
                </c:pt>
                <c:pt idx="3">
                  <c:v>102</c:v>
                </c:pt>
                <c:pt idx="4">
                  <c:v>102</c:v>
                </c:pt>
                <c:pt idx="5">
                  <c:v>102</c:v>
                </c:pt>
                <c:pt idx="6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536-487D-8AF2-C3CDE10837A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536-487D-8AF2-C3CDE10837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Sports News</c:v>
                </c:pt>
                <c:pt idx="1">
                  <c:v>Discussion forum on News &amp; Public Affairs</c:v>
                </c:pt>
                <c:pt idx="2">
                  <c:v>Making time in the car more enjoyable</c:v>
                </c:pt>
                <c:pt idx="3">
                  <c:v>Traffic Reports during Rush Hours</c:v>
                </c:pt>
                <c:pt idx="4">
                  <c:v>Being part of my general daily life</c:v>
                </c:pt>
                <c:pt idx="5">
                  <c:v>Community News &amp; News about local events</c:v>
                </c:pt>
                <c:pt idx="6">
                  <c:v>Headline News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0.34</c:v>
                </c:pt>
                <c:pt idx="1">
                  <c:v>0.43</c:v>
                </c:pt>
                <c:pt idx="2">
                  <c:v>0.79</c:v>
                </c:pt>
                <c:pt idx="3">
                  <c:v>0.55000000000000004</c:v>
                </c:pt>
                <c:pt idx="4">
                  <c:v>0.56000000000000005</c:v>
                </c:pt>
                <c:pt idx="5">
                  <c:v>0.61</c:v>
                </c:pt>
                <c:pt idx="6">
                  <c:v>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47764556753769"/>
          <c:y val="0.18107900682081052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775927417430495"/>
          <c:y val="8.4838400155466218E-2"/>
          <c:w val="0.56748407881612029"/>
          <c:h val="0.8303231996890675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87-4427-8449-7B126F5B228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87-4427-8449-7B126F5B228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487-4427-8449-7B126F5B22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2010 or older</c:v>
                </c:pt>
                <c:pt idx="1">
                  <c:v>2011 - 2015</c:v>
                </c:pt>
                <c:pt idx="2">
                  <c:v>2016-2017</c:v>
                </c:pt>
                <c:pt idx="3">
                  <c:v>2018</c:v>
                </c:pt>
                <c:pt idx="4">
                  <c:v>2019</c:v>
                </c:pt>
                <c:pt idx="5">
                  <c:v>2020 or newer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0.35</c:v>
                </c:pt>
                <c:pt idx="1">
                  <c:v>0.35</c:v>
                </c:pt>
                <c:pt idx="2">
                  <c:v>0.15</c:v>
                </c:pt>
                <c:pt idx="3">
                  <c:v>0.06</c:v>
                </c:pt>
                <c:pt idx="4">
                  <c:v>0.05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0.070000000000000007</cx:pt>
          <cx:pt idx="1">0.16</cx:pt>
          <cx:pt idx="2">0.17000000000000001</cx:pt>
          <cx:pt idx="3">0.19</cx:pt>
          <cx:pt idx="4">0.19</cx:pt>
          <cx:pt idx="5">0.22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77</cx:pt>
          <cx:pt idx="1">97</cx:pt>
          <cx:pt idx="2">99</cx:pt>
          <cx:pt idx="3">106</cx:pt>
          <cx:pt idx="4">113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Pra/AB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0.050000000000000003</cx:pt>
          <cx:pt idx="1">0.22</cx:pt>
          <cx:pt idx="2">0.39000000000000001</cx:pt>
          <cx:pt idx="3">0.19</cx:pt>
          <cx:pt idx="4">0.14999999999999999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77 5%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97 22%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99 39%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Pra/AB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106 19%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113 15%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0.23999999999999999</cx:pt>
          <cx:pt idx="1">0.46999999999999997</cx:pt>
          <cx:pt idx="2">0.27000000000000002</cx:pt>
          <cx:pt idx="3">0.32000000000000001</cx:pt>
          <cx:pt idx="4">0.46000000000000002</cx:pt>
          <cx:pt idx="5">0.65000000000000002</cx:pt>
          <cx:pt idx="6">0.75</cx:pt>
          <cx:pt idx="7">0.32000000000000001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Internet - Streaming Video</cx:pt>
          <cx:pt idx="3">Magazines</cx:pt>
          <cx:pt idx="4">Daily Newspapers</cx:pt>
          <cx:pt idx="5">Community Newspapers</cx:pt>
          <cx:pt idx="6">Streaming Audio</cx:pt>
          <cx:pt idx="7">Radio</cx:pt>
        </cx:lvl>
      </cx:strDim>
      <cx:numDim type="val">
        <cx:f>Sheet1!$B$2:$B$9</cx:f>
        <cx:lvl ptCount="8" formatCode="0%">
          <cx:pt idx="0">0.75</cx:pt>
          <cx:pt idx="1">0.69999999999999996</cx:pt>
          <cx:pt idx="2">0.65000000000000002</cx:pt>
          <cx:pt idx="3">0.65000000000000002</cx:pt>
          <cx:pt idx="4">0.64000000000000001</cx:pt>
          <cx:pt idx="5">0.63</cx:pt>
          <cx:pt idx="6">0.58999999999999997</cx:pt>
          <cx:pt idx="7">0.47999999999999998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9F52D0"/>
              </a:solidFill>
            </cx:spPr>
          </cx:dataPt>
          <cx:dataPt idx="3">
            <cx:spPr>
              <a:solidFill>
                <a:srgbClr val="D64198"/>
              </a:solidFill>
            </cx:spPr>
          </cx:dataPt>
          <cx:dataPt idx="4">
            <cx:spPr>
              <a:solidFill>
                <a:srgbClr val="DA2228"/>
              </a:solidFill>
            </cx:spPr>
          </cx:dataPt>
          <cx:dataPt idx="5">
            <cx:spPr>
              <a:solidFill>
                <a:srgbClr val="F18318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48%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2021-03-08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chart" Target="../charts/chart6.xml"/><Relationship Id="rId3" Type="http://schemas.openxmlformats.org/officeDocument/2006/relationships/image" Target="../media/image7.png"/><Relationship Id="rId21" Type="http://schemas.openxmlformats.org/officeDocument/2006/relationships/chart" Target="../charts/chart7.xml"/><Relationship Id="rId7" Type="http://schemas.microsoft.com/office/2014/relationships/chartEx" Target="../charts/chartEx1.xml"/><Relationship Id="rId12" Type="http://schemas.microsoft.com/office/2014/relationships/chartEx" Target="../charts/chartEx3.xml"/><Relationship Id="rId1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4.xml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17.xml"/><Relationship Id="rId6" Type="http://schemas.openxmlformats.org/officeDocument/2006/relationships/image" Target="../media/image10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chart" Target="../charts/chart3.xml"/><Relationship Id="rId23" Type="http://schemas.openxmlformats.org/officeDocument/2006/relationships/image" Target="../media/image18.emf"/><Relationship Id="rId10" Type="http://schemas.microsoft.com/office/2014/relationships/chartEx" Target="../charts/chartEx2.xml"/><Relationship Id="rId19" Type="http://schemas.microsoft.com/office/2014/relationships/chartEx" Target="../charts/chartEx4.xml"/><Relationship Id="rId4" Type="http://schemas.openxmlformats.org/officeDocument/2006/relationships/image" Target="../media/image8.svg"/><Relationship Id="rId9" Type="http://schemas.openxmlformats.org/officeDocument/2006/relationships/chart" Target="../charts/chart1.xml"/><Relationship Id="rId14" Type="http://schemas.openxmlformats.org/officeDocument/2006/relationships/chart" Target="../charts/chart2.xml"/><Relationship Id="rId22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269541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69i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94i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114i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110i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97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87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USED A SPECIALTY AUTO SHOP FOR THEIR RECENT REPAIRS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2322429001"/>
                  </p:ext>
                </p:extLst>
              </p:nvPr>
            </p:nvGraphicFramePr>
            <p:xfrm>
              <a:off x="2631871" y="520565"/>
              <a:ext cx="2178937" cy="14434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31871" y="520565"/>
                <a:ext cx="2178937" cy="144349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49:102i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4538" y="357738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$104</a:t>
            </a: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103i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748382695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69387" y="137480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86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7137" y="13635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2249" y="98257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101i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3358" y="110470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103i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22680" y="143908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1831136181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0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2183191863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25506" y="1889311"/>
            <a:ext cx="4662135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50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HAVE USED A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SPECIALTY AUTO SHOP FOR REPOAIRS RENT SERVICE</a:t>
            </a:r>
            <a:endParaRPr kumimoji="0" lang="en-CA" sz="800" b="1" i="1" u="none" strike="noStrike" kern="1200" cap="none" spc="0" normalizeH="0" baseline="0" noProof="0" dirty="0">
              <a:ln w="0"/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2966674509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87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HAVE  USED A SPECIALTY AUTO REPAIR SHOP FOR RECENT SERVICE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72%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09950" y="6266403"/>
            <a:ext cx="4348795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FALL 2020/ A18+ / TOTAL CANADA/ RECENT SERVICE SPECIALTY SHOP ANY OF OIL/LUBE CHANGE/ PERFORMANCE ENHANCEMENT, REPAIR BRAKE OR TRANSMISSION, REPLACE MUFFLER/SHOCKS OR TIRES/ TUNE UP AND OTHER REPAIR JOBS OVER $200 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75%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 </a:t>
            </a: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WHO HAVE USED A SPECIALTY AUTO SHOP FOR THEIR RECENT SERVICE 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4137195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82% vs  </a:t>
            </a: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35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Internet Only Music Service e.g.,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5837223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56381" y="144161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105i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8760353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550753" y="104540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116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10044839" y="132774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53%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106i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689321" y="4485035"/>
            <a:ext cx="3927662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34% of A18+ who have used a specialty auto repair shop  for their recent repair  find Sports News on Radio  an important radio attribute -&gt;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6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177" y="1339350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47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93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87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22%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72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503026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HAVE  USED A SPECIALTY AUTO SHOP FOR THEIR RECENT SERVICE:</a:t>
            </a:r>
            <a:endParaRPr kumimoji="0" lang="en-CA" sz="11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5319518"/>
              </p:ext>
            </p:extLst>
          </p:nvPr>
        </p:nvGraphicFramePr>
        <p:xfrm>
          <a:off x="2372097" y="4506305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74563009"/>
                  </p:ext>
                </p:extLst>
              </p:nvPr>
            </p:nvGraphicFramePr>
            <p:xfrm>
              <a:off x="2683511" y="254261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83511" y="254261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381486" y="323087"/>
            <a:ext cx="2526942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AGE OF VEHICLE: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0801208"/>
              </p:ext>
            </p:extLst>
          </p:nvPr>
        </p:nvGraphicFramePr>
        <p:xfrm>
          <a:off x="923730" y="446376"/>
          <a:ext cx="1697267" cy="1646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DA974A1-79E8-4E14-A006-1165DEC63A9B}"/>
              </a:ext>
            </a:extLst>
          </p:cNvPr>
          <p:cNvSpPr txBox="1"/>
          <p:nvPr/>
        </p:nvSpPr>
        <p:spPr>
          <a:xfrm>
            <a:off x="1644089" y="836591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103i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758502-68C1-4A09-8BDE-BBA0DA736E76}"/>
              </a:ext>
            </a:extLst>
          </p:cNvPr>
          <p:cNvSpPr txBox="1"/>
          <p:nvPr/>
        </p:nvSpPr>
        <p:spPr>
          <a:xfrm>
            <a:off x="1871658" y="175329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297i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6CF7E2-2B1B-40D3-9162-D4A78D1C50D8}"/>
              </a:ext>
            </a:extLst>
          </p:cNvPr>
          <p:cNvSpPr txBox="1"/>
          <p:nvPr/>
        </p:nvSpPr>
        <p:spPr>
          <a:xfrm>
            <a:off x="1645837" y="59604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103i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C617D5-367B-416F-ACDD-961F6CA8159C}"/>
              </a:ext>
            </a:extLst>
          </p:cNvPr>
          <p:cNvSpPr txBox="1"/>
          <p:nvPr/>
        </p:nvSpPr>
        <p:spPr>
          <a:xfrm>
            <a:off x="9526008" y="160937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3BBB3B1-E05D-4934-9499-85A65B8F97C1}"/>
              </a:ext>
            </a:extLst>
          </p:cNvPr>
          <p:cNvSpPr txBox="1"/>
          <p:nvPr/>
        </p:nvSpPr>
        <p:spPr>
          <a:xfrm>
            <a:off x="1678751" y="1031846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98i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B7ADAA7-F81B-43D5-807B-12313B80F173}"/>
              </a:ext>
            </a:extLst>
          </p:cNvPr>
          <p:cNvSpPr txBox="1"/>
          <p:nvPr/>
        </p:nvSpPr>
        <p:spPr>
          <a:xfrm>
            <a:off x="1784884" y="125467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115i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A391179-6CA0-4E07-A352-9A7C91F0926D}"/>
              </a:ext>
            </a:extLst>
          </p:cNvPr>
          <p:cNvSpPr txBox="1"/>
          <p:nvPr/>
        </p:nvSpPr>
        <p:spPr>
          <a:xfrm>
            <a:off x="2079397" y="1489898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125i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6E910E8-2ED7-4043-B968-9DF2436714E5}"/>
              </a:ext>
            </a:extLst>
          </p:cNvPr>
          <p:cNvSpPr txBox="1"/>
          <p:nvPr/>
        </p:nvSpPr>
        <p:spPr>
          <a:xfrm>
            <a:off x="2076900" y="173708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137i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94F248A6-733E-4BD0-9FE8-DAAE9A44C8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844110"/>
              </p:ext>
            </p:extLst>
          </p:nvPr>
        </p:nvGraphicFramePr>
        <p:xfrm>
          <a:off x="6616983" y="4667837"/>
          <a:ext cx="5513100" cy="153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2" imgW="7162858" imgH="1990898" progId="Excel.Sheet.12">
                  <p:embed/>
                </p:oleObj>
              </mc:Choice>
              <mc:Fallback>
                <p:oleObj name="Worksheet" r:id="rId22" imgW="7162858" imgH="19908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616983" y="4667837"/>
                        <a:ext cx="5513100" cy="1532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362</Words>
  <Application>Microsoft Office PowerPoint</Application>
  <PresentationFormat>Widescreen</PresentationFormat>
  <Paragraphs>73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238</cp:revision>
  <dcterms:created xsi:type="dcterms:W3CDTF">2020-03-20T19:35:11Z</dcterms:created>
  <dcterms:modified xsi:type="dcterms:W3CDTF">2021-03-08T16:15:36Z</dcterms:modified>
</cp:coreProperties>
</file>