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806" r:id="rId2"/>
    <p:sldId id="2808" r:id="rId3"/>
    <p:sldId id="2807" r:id="rId4"/>
    <p:sldId id="280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 showGuides="1">
      <p:cViewPr varScale="1">
        <p:scale>
          <a:sx n="164" d="100"/>
          <a:sy n="164" d="100"/>
        </p:scale>
        <p:origin x="124" y="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20BFB-456F-B64D-862D-89E3037349EC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F0AFD9-8C62-3A42-9B74-D64BF84A3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86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DA1C7-2766-1D4B-8E30-81DE6989DA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5A5C1D-11D0-4147-A72B-A6506980D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4324B-44FD-9E42-B7C9-1AF36454D0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B05CA7-C4D8-D546-A8D6-4B7F2CC5218A}" type="datetime1">
              <a:rPr lang="en-CA" smtClean="0"/>
              <a:t>2021-03-19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26E06-A8AB-9B43-B431-3D44CAC6E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Radio Connects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D9C857-9385-A04D-BDE7-1EDA7FEE8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1006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386962-AAD1-0D43-944C-428CB7499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22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385D6-FF33-BC42-A95B-8170CC6C0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062C20-1149-5948-906F-0B42E9B95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4E53A-432A-944A-88F2-30B0F5FABF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DE94309-91A6-FD4A-88EC-7FBB0FEC823C}" type="datetime1">
              <a:rPr lang="en-CA" smtClean="0"/>
              <a:t>2021-03-19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D8FE5-3BA3-2145-BCF8-F12AA9DCD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Radio Connects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35569-24A6-054A-85CF-4069FCF24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1006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386962-AAD1-0D43-944C-428CB7499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74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B0F41-81C9-8341-985D-170B12B8A2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A2E3F-74BC-8943-8C9D-B9560767AE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6A806-3E32-7845-85A8-46A6C6CEF7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4D48D36-E8A6-DA43-835E-2B3764D8C675}" type="datetime1">
              <a:rPr lang="en-CA" smtClean="0"/>
              <a:t>2021-03-19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E57793-EFCA-F44F-BE7D-DB3897407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Radio Connects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7083D-B569-AE40-B667-08BDF187B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1006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386962-AAD1-0D43-944C-428CB7499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044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A88E6-D952-614E-B5F9-41EF8FB79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0BF0D-3DB2-174B-B565-89655B15C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80EDE-371F-6A48-8554-CE6EE1D56F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D3AA6E8-D303-A44F-971F-75906B3410D3}" type="datetime1">
              <a:rPr lang="en-CA" smtClean="0"/>
              <a:t>2021-03-19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19DD7-A42E-A04B-866A-5496950C8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Radio Connects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EA95D-5007-4540-B847-A53912841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1006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386962-AAD1-0D43-944C-428CB7499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3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3E7AD-BD60-CB4D-B6CA-668E8546B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2A12EB-DAEF-4A4E-A0A8-D11F65C31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19CD7-7A55-2F48-B35D-54ADF5579B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AE9A2E5-18C4-6740-AA66-5136C2AAE4BC}" type="datetime1">
              <a:rPr lang="en-CA" smtClean="0"/>
              <a:t>2021-03-19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905136-9987-B746-86F8-AC3C78B27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Radio Connects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9CA8D-14F0-8549-9D09-65F9C82F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1006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386962-AAD1-0D43-944C-428CB7499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2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CF81F-F48E-704F-A942-9214A81CF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FB24E-FA0D-BB42-8201-0C6D9F5C5B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4CDC50-FBDA-3240-B275-6EB1F7185C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957C56-3045-0642-BA74-A8162495A5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51549C-729B-E54F-8EA9-FF2AA33DB0FE}" type="datetime1">
              <a:rPr lang="en-CA" smtClean="0"/>
              <a:t>2021-03-19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0CCEE1-633E-C440-9494-E3EE930D2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Radio Connects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52E7AD-5ABE-6F40-9A18-2B22BB2CF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1006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386962-AAD1-0D43-944C-428CB7499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7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5444A-4E80-1148-9B22-DB6460B22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10B8FA-9C48-D548-9F2A-614928084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2A9607-1B6E-8646-93E5-DD1A53AF1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5AB12E-E0B1-E845-B7E9-BDA71A1A39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3E9E58-3E1C-9143-9C7C-3ABEB0B47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736478-C313-524C-960E-5A4673EBF7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58AE27-A0B0-9648-97F5-1C02A89DB267}" type="datetime1">
              <a:rPr lang="en-CA" smtClean="0"/>
              <a:t>2021-03-19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5C562F-C514-4942-B593-877D1D4EC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Radio Connects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143E32-5FD2-AE41-A545-48AAD3D95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1006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386962-AAD1-0D43-944C-428CB7499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64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F5076-6652-C64D-9DBD-E208F68D8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84B479-4538-CC48-A986-07B8C862C7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014396-B543-7545-9C33-C853A9586A45}" type="datetime1">
              <a:rPr lang="en-CA" smtClean="0"/>
              <a:t>2021-03-19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4AC1DE-178D-BB40-AAFC-C4579C017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Radio Connects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1003D7-5011-B74E-9423-A3D6521A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1006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386962-AAD1-0D43-944C-428CB7499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0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B41541-FB16-7349-A72A-45A31A8E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9960" y="6356349"/>
            <a:ext cx="4114800" cy="36512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Radio Connects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37218A-4CF7-5946-9410-1C8E9F003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1006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386962-AAD1-0D43-944C-428CB7499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3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C6ECD-7D41-8549-AEE0-C67A635FF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1B065-749B-4346-8E82-2D61B194B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251FA6-254C-9845-B3F8-E046477C38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55E18E-F69F-1441-A7F8-781EB78B21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02C583-EF92-0E4F-A28E-163A16D8C161}" type="datetime1">
              <a:rPr lang="en-CA" smtClean="0"/>
              <a:t>2021-03-19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D4CAB0-0FA8-5143-96B3-E73324935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Radio Connects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606C2-8D65-2F42-B9E0-D24AA47E5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1006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386962-AAD1-0D43-944C-428CB7499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33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3536D-5A8A-2246-A579-C5A90DFEB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DFAA0F-FA55-A242-96CE-08308FA74A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1D0077-D2DD-514C-8B77-B50152625A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D098D4-5CAE-F74F-B497-E022E04A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8C585B-A73F-6141-9600-3CC41B966522}" type="datetime1">
              <a:rPr lang="en-CA" smtClean="0"/>
              <a:t>2021-03-19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4846D2-CA6F-274E-A9A8-F796A33F5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Radio Connects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59459A-66DE-1B4C-8E4A-5B567DECE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1006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386962-AAD1-0D43-944C-428CB7499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84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BC8D05-9D96-BC40-BE63-0A2B43304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347" y="365126"/>
            <a:ext cx="10770703" cy="8076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99CC0-1E0E-F548-BE68-6E652DDA1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2347" y="1302026"/>
            <a:ext cx="10770704" cy="48749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8" name="Picture 7" descr="A picture containing plate, drawing&#10;&#10;Description automatically generated">
            <a:extLst>
              <a:ext uri="{FF2B5EF4-FFF2-40B4-BE49-F238E27FC236}">
                <a16:creationId xmlns:a16="http://schemas.microsoft.com/office/drawing/2014/main" id="{47D051B4-BDA6-5241-B173-279A0BB5034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617198" y="6356350"/>
            <a:ext cx="991704" cy="4073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7601BBC-1C72-4791-AF54-F594E5C614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b="95982"/>
          <a:stretch/>
        </p:blipFill>
        <p:spPr>
          <a:xfrm>
            <a:off x="0" y="-24714"/>
            <a:ext cx="12192000" cy="275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68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Excel_Worksheet1.xlsx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Excel_Worksheet2.xlsx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CF05933-4B03-4659-BE14-C36FCEB255E3}"/>
              </a:ext>
            </a:extLst>
          </p:cNvPr>
          <p:cNvSpPr txBox="1"/>
          <p:nvPr/>
        </p:nvSpPr>
        <p:spPr>
          <a:xfrm>
            <a:off x="67633" y="6611779"/>
            <a:ext cx="29498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b="1" i="1" dirty="0">
                <a:latin typeface="+mj-lt"/>
              </a:rPr>
              <a:t>Green Highest Sales Months – Red Lower Sales Months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A092FD0-B4FC-4455-A7A7-E928C289C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052" y="472005"/>
            <a:ext cx="11293942" cy="807692"/>
          </a:xfrm>
        </p:spPr>
        <p:txBody>
          <a:bodyPr>
            <a:noAutofit/>
          </a:bodyPr>
          <a:lstStyle/>
          <a:p>
            <a:r>
              <a:rPr lang="en-CA" sz="3400" dirty="0"/>
              <a:t>Stats Canada Sales Monthly: 2020</a:t>
            </a:r>
            <a:br>
              <a:rPr lang="en-CA" sz="3400" dirty="0"/>
            </a:br>
            <a:endParaRPr lang="en-CA" sz="3400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BFC0A31-A4B4-43AB-B097-8C7A28F291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185342"/>
              </p:ext>
            </p:extLst>
          </p:nvPr>
        </p:nvGraphicFramePr>
        <p:xfrm>
          <a:off x="262551" y="931796"/>
          <a:ext cx="10794139" cy="54206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2191884" imgH="5896148" progId="Excel.Sheet.12">
                  <p:embed/>
                </p:oleObj>
              </mc:Choice>
              <mc:Fallback>
                <p:oleObj name="Worksheet" r:id="rId2" imgW="12191884" imgH="589614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62551" y="931796"/>
                        <a:ext cx="10794139" cy="54206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423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BD672ED-7B10-4650-9A04-8F2A304771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460552"/>
              </p:ext>
            </p:extLst>
          </p:nvPr>
        </p:nvGraphicFramePr>
        <p:xfrm>
          <a:off x="453815" y="840665"/>
          <a:ext cx="11131381" cy="5515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3534855" imgH="6705600" progId="Excel.Sheet.12">
                  <p:embed/>
                </p:oleObj>
              </mc:Choice>
              <mc:Fallback>
                <p:oleObj name="Worksheet" r:id="rId2" imgW="13534855" imgH="67056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3815" y="840665"/>
                        <a:ext cx="11131381" cy="55156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6674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1AFD9-518A-41D4-B9F3-B89D1FEFD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051" y="472005"/>
            <a:ext cx="11574315" cy="807692"/>
          </a:xfrm>
        </p:spPr>
        <p:txBody>
          <a:bodyPr>
            <a:noAutofit/>
          </a:bodyPr>
          <a:lstStyle/>
          <a:p>
            <a:r>
              <a:rPr lang="en-CA" sz="3400" dirty="0"/>
              <a:t>Stats Canada Sales 2020 vs 2019 Monthly: Dec 2020</a:t>
            </a:r>
            <a:br>
              <a:rPr lang="en-CA" sz="3400" dirty="0"/>
            </a:br>
            <a:endParaRPr lang="en-CA" sz="3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445F6A-8CBB-4B67-8080-B3E71E6A91FE}"/>
              </a:ext>
            </a:extLst>
          </p:cNvPr>
          <p:cNvSpPr txBox="1"/>
          <p:nvPr/>
        </p:nvSpPr>
        <p:spPr>
          <a:xfrm>
            <a:off x="897151" y="6611779"/>
            <a:ext cx="16946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b="1" i="1" dirty="0">
                <a:latin typeface="+mj-lt"/>
              </a:rPr>
              <a:t>Green Positive – Red Negative</a:t>
            </a: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605ED763-782E-4B40-9494-9C95B7D2A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866728"/>
              </p:ext>
            </p:extLst>
          </p:nvPr>
        </p:nvGraphicFramePr>
        <p:xfrm>
          <a:off x="8375800" y="1590027"/>
          <a:ext cx="3730435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5617">
                  <a:extLst>
                    <a:ext uri="{9D8B030D-6E8A-4147-A177-3AD203B41FA5}">
                      <a16:colId xmlns:a16="http://schemas.microsoft.com/office/drawing/2014/main" val="3746966665"/>
                    </a:ext>
                  </a:extLst>
                </a:gridCol>
                <a:gridCol w="444818">
                  <a:extLst>
                    <a:ext uri="{9D8B030D-6E8A-4147-A177-3AD203B41FA5}">
                      <a16:colId xmlns:a16="http://schemas.microsoft.com/office/drawing/2014/main" val="28630675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+mj-lt"/>
                        </a:rPr>
                        <a:t>December: Top 5 % 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+mj-lt"/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0011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+mj-lt"/>
                        </a:rPr>
                        <a:t>Cannabis Stores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+mj-lt"/>
                        </a:rPr>
                        <a:t>102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2148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+mj-lt"/>
                        </a:rPr>
                        <a:t>Jewellery, luggage / leather goods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+mj-lt"/>
                        </a:rPr>
                        <a:t>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955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+mj-lt"/>
                        </a:rPr>
                        <a:t>Electronics &amp; Appliance Stores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+mj-lt"/>
                        </a:rPr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4415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+mj-lt"/>
                        </a:rPr>
                        <a:t>Sporting Goods, Hobby, Book &amp; Music Stores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+mj-lt"/>
                        </a:rPr>
                        <a:t>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795604"/>
                  </a:ext>
                </a:extLst>
              </a:tr>
              <a:tr h="213823"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+mj-lt"/>
                        </a:rPr>
                        <a:t>Specialty Food Stores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+mj-lt"/>
                        </a:rPr>
                        <a:t>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624252"/>
                  </a:ext>
                </a:extLst>
              </a:tr>
            </a:tbl>
          </a:graphicData>
        </a:graphic>
      </p:graphicFrame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3E4C8354-0AB7-4E71-8541-29AA0EABFE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074389"/>
              </p:ext>
            </p:extLst>
          </p:nvPr>
        </p:nvGraphicFramePr>
        <p:xfrm>
          <a:off x="8375800" y="3409956"/>
          <a:ext cx="2698370" cy="16459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53552">
                  <a:extLst>
                    <a:ext uri="{9D8B030D-6E8A-4147-A177-3AD203B41FA5}">
                      <a16:colId xmlns:a16="http://schemas.microsoft.com/office/drawing/2014/main" val="3746966665"/>
                    </a:ext>
                  </a:extLst>
                </a:gridCol>
                <a:gridCol w="444818">
                  <a:extLst>
                    <a:ext uri="{9D8B030D-6E8A-4147-A177-3AD203B41FA5}">
                      <a16:colId xmlns:a16="http://schemas.microsoft.com/office/drawing/2014/main" val="28630675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+mj-lt"/>
                        </a:rPr>
                        <a:t>December : Bottom 5 % Decline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+mj-lt"/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0011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+mj-lt"/>
                        </a:rPr>
                        <a:t>Gasoline Stations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+mj-lt"/>
                        </a:rPr>
                        <a:t>-20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2148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+mj-lt"/>
                        </a:rPr>
                        <a:t>New Car Dealers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+mj-lt"/>
                        </a:rPr>
                        <a:t>-18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955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+mj-lt"/>
                        </a:rPr>
                        <a:t>Used Car Dealers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+mj-lt"/>
                        </a:rPr>
                        <a:t>-7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4415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+mj-lt"/>
                        </a:rPr>
                        <a:t>Shoe Stores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+mj-lt"/>
                        </a:rPr>
                        <a:t>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7956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+mj-lt"/>
                        </a:rPr>
                        <a:t>Building Material &amp; Garden Equip.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b="1" dirty="0">
                          <a:latin typeface="+mj-lt"/>
                        </a:rPr>
                        <a:t>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859434"/>
                  </a:ext>
                </a:extLst>
              </a:tr>
            </a:tbl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12EB61CB-2EE0-4139-8FAD-B33C5C1308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772855"/>
              </p:ext>
            </p:extLst>
          </p:nvPr>
        </p:nvGraphicFramePr>
        <p:xfrm>
          <a:off x="197141" y="1192763"/>
          <a:ext cx="8107960" cy="48585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1277484" imgH="5896148" progId="Excel.Sheet.12">
                  <p:embed/>
                </p:oleObj>
              </mc:Choice>
              <mc:Fallback>
                <p:oleObj name="Worksheet" r:id="rId2" imgW="11277484" imgH="589614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97141" y="1192763"/>
                        <a:ext cx="8107960" cy="48585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5868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DB90C5B-BE26-4255-B9FC-AE3C4B0468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252" y="1171576"/>
            <a:ext cx="10438848" cy="530097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17C93CD-E523-4243-A914-A86692BFF000}"/>
              </a:ext>
            </a:extLst>
          </p:cNvPr>
          <p:cNvSpPr txBox="1"/>
          <p:nvPr/>
        </p:nvSpPr>
        <p:spPr>
          <a:xfrm>
            <a:off x="789086" y="6472554"/>
            <a:ext cx="29498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b="1" i="1" dirty="0">
                <a:latin typeface="+mj-lt"/>
              </a:rPr>
              <a:t>Green Highest Sales Months – Red Lower Sales Months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E8D57F4-9569-4B02-AAE6-F21FBB5A0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052" y="472005"/>
            <a:ext cx="11293942" cy="807692"/>
          </a:xfrm>
        </p:spPr>
        <p:txBody>
          <a:bodyPr>
            <a:noAutofit/>
          </a:bodyPr>
          <a:lstStyle/>
          <a:p>
            <a:r>
              <a:rPr lang="en-CA" sz="3400" dirty="0"/>
              <a:t>Stats Canada Retail Sales Monthly: 2019</a:t>
            </a:r>
            <a:br>
              <a:rPr lang="en-CA" sz="3400" dirty="0"/>
            </a:br>
            <a:endParaRPr lang="en-CA" sz="3400" dirty="0"/>
          </a:p>
        </p:txBody>
      </p:sp>
    </p:spTree>
    <p:extLst>
      <p:ext uri="{BB962C8B-B14F-4D97-AF65-F5344CB8AC3E}">
        <p14:creationId xmlns:p14="http://schemas.microsoft.com/office/powerpoint/2010/main" val="89694058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454545"/>
      </a:dk2>
      <a:lt2>
        <a:srgbClr val="E0E0E0"/>
      </a:lt2>
      <a:accent1>
        <a:srgbClr val="12B5F3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118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1_Office Theme</vt:lpstr>
      <vt:lpstr>Worksheet</vt:lpstr>
      <vt:lpstr>Stats Canada Sales Monthly: 2020 </vt:lpstr>
      <vt:lpstr>PowerPoint Presentation</vt:lpstr>
      <vt:lpstr>Stats Canada Sales 2020 vs 2019 Monthly: Dec 2020 </vt:lpstr>
      <vt:lpstr>Stats Canada Retail Sales Monthly: 2019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Canadian Total Motor Vehicle Sales: Sept 2020</dc:title>
  <dc:creator>Lisa Dillon</dc:creator>
  <cp:lastModifiedBy>Lisa Dillon</cp:lastModifiedBy>
  <cp:revision>25</cp:revision>
  <dcterms:created xsi:type="dcterms:W3CDTF">2020-11-24T20:13:58Z</dcterms:created>
  <dcterms:modified xsi:type="dcterms:W3CDTF">2021-03-19T18:54:03Z</dcterms:modified>
</cp:coreProperties>
</file>