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41" autoAdjust="0"/>
    <p:restoredTop sz="86546" autoAdjust="0"/>
  </p:normalViewPr>
  <p:slideViewPr>
    <p:cSldViewPr snapToGrid="0">
      <p:cViewPr varScale="1">
        <p:scale>
          <a:sx n="142" d="100"/>
          <a:sy n="142" d="100"/>
        </p:scale>
        <p:origin x="1104" y="1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</c:v>
                </c:pt>
                <c:pt idx="1">
                  <c:v>0.12</c:v>
                </c:pt>
                <c:pt idx="2">
                  <c:v>0.24</c:v>
                </c:pt>
                <c:pt idx="3">
                  <c:v>0.22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LinkedIn</c:v>
                </c:pt>
                <c:pt idx="2">
                  <c:v>Twitter</c:v>
                </c:pt>
                <c:pt idx="3">
                  <c:v>Pinterest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0.18</c:v>
                </c:pt>
                <c:pt idx="4">
                  <c:v>0.27</c:v>
                </c:pt>
                <c:pt idx="5">
                  <c:v>0.33</c:v>
                </c:pt>
                <c:pt idx="6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0.2</c:v>
                </c:pt>
                <c:pt idx="2">
                  <c:v>0.2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0.22</c:v>
                </c:pt>
                <c:pt idx="2">
                  <c:v>0.39</c:v>
                </c:pt>
                <c:pt idx="3">
                  <c:v>0.74</c:v>
                </c:pt>
                <c:pt idx="4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MPE</c:v>
                </c:pt>
                <c:pt idx="1">
                  <c:v>Clerical/ Service</c:v>
                </c:pt>
                <c:pt idx="2">
                  <c:v>Retired/ Semi </c:v>
                </c:pt>
                <c:pt idx="3">
                  <c:v>Homemaker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0.43</c:v>
                </c:pt>
                <c:pt idx="1">
                  <c:v>0.17</c:v>
                </c:pt>
                <c:pt idx="2">
                  <c:v>0.27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Entertainment News/ Celebrity Gossip</c:v>
                </c:pt>
                <c:pt idx="1">
                  <c:v>Being Part of My Day @ Home</c:v>
                </c:pt>
                <c:pt idx="2">
                  <c:v>Music News</c:v>
                </c:pt>
                <c:pt idx="3">
                  <c:v>Hearing the Latest Hits</c:v>
                </c:pt>
                <c:pt idx="4">
                  <c:v>Info about Sales at local stores &amp; services</c:v>
                </c:pt>
                <c:pt idx="5">
                  <c:v>Community News &amp; Local News about Events</c:v>
                </c:pt>
                <c:pt idx="6">
                  <c:v>Info about products &amp; services I might like to try or buy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123</c:v>
                </c:pt>
                <c:pt idx="1">
                  <c:v>113</c:v>
                </c:pt>
                <c:pt idx="2">
                  <c:v>112</c:v>
                </c:pt>
                <c:pt idx="3">
                  <c:v>111</c:v>
                </c:pt>
                <c:pt idx="4">
                  <c:v>110</c:v>
                </c:pt>
                <c:pt idx="5">
                  <c:v>109</c:v>
                </c:pt>
                <c:pt idx="6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Entertainment News/ Celebrity Gossip</c:v>
                </c:pt>
                <c:pt idx="1">
                  <c:v>Being Part of My Day @ Home</c:v>
                </c:pt>
                <c:pt idx="2">
                  <c:v>Music News</c:v>
                </c:pt>
                <c:pt idx="3">
                  <c:v>Hearing the Latest Hits</c:v>
                </c:pt>
                <c:pt idx="4">
                  <c:v>Info about Sales at local stores &amp; services</c:v>
                </c:pt>
                <c:pt idx="5">
                  <c:v>Community News &amp; Local News about Events</c:v>
                </c:pt>
                <c:pt idx="6">
                  <c:v>Info about products &amp; services I might like to try or buy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</c:v>
                </c:pt>
                <c:pt idx="1">
                  <c:v>0.45</c:v>
                </c:pt>
                <c:pt idx="2">
                  <c:v>0.32</c:v>
                </c:pt>
                <c:pt idx="3">
                  <c:v>0.47</c:v>
                </c:pt>
                <c:pt idx="4">
                  <c:v>0.32</c:v>
                </c:pt>
                <c:pt idx="5">
                  <c:v>0.66</c:v>
                </c:pt>
                <c:pt idx="6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386370349406419"/>
          <c:y val="0.1316578569035034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75927417430495"/>
          <c:y val="8.4838400155466218E-2"/>
          <c:w val="0.56748407881612029"/>
          <c:h val="0.8303231996890675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87-4427-8449-7B126F5B228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87-4427-8449-7B126F5B22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487-4427-8449-7B126F5B2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Laser Hair Removal</c:v>
                </c:pt>
                <c:pt idx="1">
                  <c:v>Salon Spray Tanning</c:v>
                </c:pt>
                <c:pt idx="2">
                  <c:v>Facials/ Cosmetics</c:v>
                </c:pt>
                <c:pt idx="3">
                  <c:v>Waxing</c:v>
                </c:pt>
                <c:pt idx="4">
                  <c:v>Massage</c:v>
                </c:pt>
                <c:pt idx="5">
                  <c:v>Hand &amp; Foot Care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</c:v>
                </c:pt>
                <c:pt idx="1">
                  <c:v>0.05</c:v>
                </c:pt>
                <c:pt idx="2">
                  <c:v>0.12</c:v>
                </c:pt>
                <c:pt idx="3">
                  <c:v>0.13</c:v>
                </c:pt>
                <c:pt idx="4">
                  <c:v>0.26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0.040000000000000001</cx:pt>
          <cx:pt idx="1">0.13</cx:pt>
          <cx:pt idx="2">0.17000000000000001</cx:pt>
          <cx:pt idx="3">0.20999999999999999</cx:pt>
          <cx:pt idx="4">0.20000000000000001</cx:pt>
          <cx:pt idx="5">0.25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82</cx:pt>
          <cx:pt idx="1">102</cx:pt>
          <cx:pt idx="2">100</cx:pt>
          <cx:pt idx="3">102</cx:pt>
          <cx:pt idx="4">103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Pra/AB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0.050000000000000003</cx:pt>
          <cx:pt idx="1">0.23000000000000001</cx:pt>
          <cx:pt idx="2">0.39000000000000001</cx:pt>
          <cx:pt idx="3">0.17999999999999999</cx:pt>
          <cx:pt idx="4">0.14000000000000001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82 5%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102 23%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100 39%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Pra/AB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102 18%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103 14%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0.23999999999999999</cx:pt>
          <cx:pt idx="1">0.52000000000000002</cx:pt>
          <cx:pt idx="2">0.31</cx:pt>
          <cx:pt idx="3">0.37</cx:pt>
          <cx:pt idx="4">0.5</cx:pt>
          <cx:pt idx="5">0.63</cx:pt>
          <cx:pt idx="6">0.79000000000000004</cx:pt>
          <cx:pt idx="7">0.35999999999999999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Magazines</cx:pt>
          <cx:pt idx="3">Daily Newspapers</cx:pt>
          <cx:pt idx="4">Community Newspapers</cx:pt>
          <cx:pt idx="5">Internet - Streaming Video</cx:pt>
          <cx:pt idx="6">Streaming Audio</cx:pt>
          <cx:pt idx="7">Radio</cx:pt>
        </cx:lvl>
      </cx:strDim>
      <cx:numDim type="val">
        <cx:f>Sheet1!$B$2:$B$9</cx:f>
        <cx:lvl ptCount="8" formatCode="0%">
          <cx:pt idx="0">0.76000000000000001</cx:pt>
          <cx:pt idx="1">0.70999999999999996</cx:pt>
          <cx:pt idx="2">0.67000000000000004</cx:pt>
          <cx:pt idx="3">0.66000000000000003</cx:pt>
          <cx:pt idx="4">0.64000000000000001</cx:pt>
          <cx:pt idx="5">0.63</cx:pt>
          <cx:pt idx="6">0.57999999999999996</cx:pt>
          <cx:pt idx="7">0.46999999999999997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D64198"/>
              </a:solidFill>
            </cx:spPr>
          </cx:dataPt>
          <cx:dataPt idx="3">
            <cx:spPr>
              <a:solidFill>
                <a:srgbClr val="DA2228"/>
              </a:solidFill>
            </cx:spPr>
          </cx:dataPt>
          <cx:dataPt idx="4">
            <cx:spPr>
              <a:solidFill>
                <a:srgbClr val="F18318"/>
              </a:solidFill>
            </cx:spPr>
          </cx:dataPt>
          <cx:dataPt idx="5">
            <cx:spPr>
              <a:solidFill>
                <a:srgbClr val="9F52D0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47%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2021-03-15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image" Target="../media/image1.png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chart" Target="../charts/chart6.xml"/><Relationship Id="rId3" Type="http://schemas.openxmlformats.org/officeDocument/2006/relationships/image" Target="../media/image7.png"/><Relationship Id="rId21" Type="http://schemas.openxmlformats.org/officeDocument/2006/relationships/chart" Target="../charts/chart7.xml"/><Relationship Id="rId7" Type="http://schemas.microsoft.com/office/2014/relationships/chartEx" Target="../charts/chartEx1.xml"/><Relationship Id="rId12" Type="http://schemas.microsoft.com/office/2014/relationships/chartEx" Target="../charts/chartEx3.xml"/><Relationship Id="rId1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4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10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chart" Target="../charts/chart3.xml"/><Relationship Id="rId23" Type="http://schemas.openxmlformats.org/officeDocument/2006/relationships/image" Target="../media/image18.emf"/><Relationship Id="rId10" Type="http://schemas.microsoft.com/office/2014/relationships/chartEx" Target="../charts/chartEx2.xml"/><Relationship Id="rId19" Type="http://schemas.microsoft.com/office/2014/relationships/chartEx" Target="../charts/chartEx4.xml"/><Relationship Id="rId4" Type="http://schemas.openxmlformats.org/officeDocument/2006/relationships/image" Target="../media/image8.svg"/><Relationship Id="rId9" Type="http://schemas.openxmlformats.org/officeDocument/2006/relationships/chart" Target="../charts/chart1.xml"/><Relationship Id="rId14" Type="http://schemas.openxmlformats.org/officeDocument/2006/relationships/chart" Target="../charts/chart2.xml"/><Relationship Id="rId22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045521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36i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75i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129i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117i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111i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89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SPENT +$250 AT THE HAIR SALON PAST YEAR 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1810281379"/>
                  </p:ext>
                </p:extLst>
              </p:nvPr>
            </p:nvGraphicFramePr>
            <p:xfrm>
              <a:off x="2631871" y="520565"/>
              <a:ext cx="2178937" cy="14434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1871" y="520565"/>
                <a:ext cx="2178937" cy="144349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52:107i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538" y="357738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$109</a:t>
            </a: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107i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55691895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69387" y="137480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77i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7137" y="13635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95i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2249" y="98257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98i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3224" y="1048911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106i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4485" y="140798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3164755181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3058060422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5506" y="1889311"/>
            <a:ext cx="4662135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23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HAVE SPENT $250 AT THE HAIR SALON IN THE PAST YEAR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1576081371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89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SPENT $250+ AT THE HAIR SALON PAST YEAR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74%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9950" y="6266403"/>
            <a:ext cx="43487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FALL 2020/ A18+ / TOTAL CANADA/ RETAIL SPENDING PAST YEAR INSTORE OR ONLINE $250+ HAIR SALON*MEDIA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76%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 </a:t>
            </a: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WHO HAVE SPENT $250 AT A HAIR SALON IN THE PAST YEAR 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4411103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89% vs  </a:t>
            </a: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20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Internet Only Music Service e.g.,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818437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56031" y="139161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123i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319806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308632" y="100436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133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701404" y="123070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24%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48i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689321" y="4485035"/>
            <a:ext cx="3927662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34% of A18+ who have used a specialty auto repair shop  for their recent repair  find Sports News on Radio  an important radio attribute -&gt;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6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177" y="1339350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76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150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89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22%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74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503026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SPENT +$250 AT THE HAIR SALON IN THE PAST YEAR:</a:t>
            </a:r>
            <a:endParaRPr kumimoji="0" lang="en-CA" sz="11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2381558"/>
              </p:ext>
            </p:extLst>
          </p:nvPr>
        </p:nvGraphicFramePr>
        <p:xfrm>
          <a:off x="2372097" y="4506305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82924046"/>
                  </p:ext>
                </p:extLst>
              </p:nvPr>
            </p:nvGraphicFramePr>
            <p:xfrm>
              <a:off x="2702021" y="254412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702021" y="254412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381486" y="323087"/>
            <a:ext cx="2526942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ESTHETIC SERVICES DONE PAST YEAR: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070723"/>
              </p:ext>
            </p:extLst>
          </p:nvPr>
        </p:nvGraphicFramePr>
        <p:xfrm>
          <a:off x="923730" y="446376"/>
          <a:ext cx="1697267" cy="1646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DA974A1-79E8-4E14-A006-1165DEC63A9B}"/>
              </a:ext>
            </a:extLst>
          </p:cNvPr>
          <p:cNvSpPr txBox="1"/>
          <p:nvPr/>
        </p:nvSpPr>
        <p:spPr>
          <a:xfrm>
            <a:off x="1968563" y="819532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142i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58502-68C1-4A09-8BDE-BBA0DA736E76}"/>
              </a:ext>
            </a:extLst>
          </p:cNvPr>
          <p:cNvSpPr txBox="1"/>
          <p:nvPr/>
        </p:nvSpPr>
        <p:spPr>
          <a:xfrm>
            <a:off x="1631407" y="175784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164i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6CF7E2-2B1B-40D3-9162-D4A78D1C50D8}"/>
              </a:ext>
            </a:extLst>
          </p:cNvPr>
          <p:cNvSpPr txBox="1"/>
          <p:nvPr/>
        </p:nvSpPr>
        <p:spPr>
          <a:xfrm>
            <a:off x="1949968" y="595649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170i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C617D5-367B-416F-ACDD-961F6CA8159C}"/>
              </a:ext>
            </a:extLst>
          </p:cNvPr>
          <p:cNvSpPr txBox="1"/>
          <p:nvPr/>
        </p:nvSpPr>
        <p:spPr>
          <a:xfrm>
            <a:off x="9454206" y="1451212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108i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BBB3B1-E05D-4934-9499-85A65B8F97C1}"/>
              </a:ext>
            </a:extLst>
          </p:cNvPr>
          <p:cNvSpPr txBox="1"/>
          <p:nvPr/>
        </p:nvSpPr>
        <p:spPr>
          <a:xfrm>
            <a:off x="1772363" y="104540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163i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B7ADAA7-F81B-43D5-807B-12313B80F173}"/>
              </a:ext>
            </a:extLst>
          </p:cNvPr>
          <p:cNvSpPr txBox="1"/>
          <p:nvPr/>
        </p:nvSpPr>
        <p:spPr>
          <a:xfrm>
            <a:off x="1717471" y="1286987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188i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A391179-6CA0-4E07-A352-9A7C91F0926D}"/>
              </a:ext>
            </a:extLst>
          </p:cNvPr>
          <p:cNvSpPr txBox="1"/>
          <p:nvPr/>
        </p:nvSpPr>
        <p:spPr>
          <a:xfrm>
            <a:off x="1654066" y="150392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178i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77C9AA-DFCE-4E96-90D5-B3C36B92B83A}"/>
              </a:ext>
            </a:extLst>
          </p:cNvPr>
          <p:cNvSpPr txBox="1"/>
          <p:nvPr/>
        </p:nvSpPr>
        <p:spPr>
          <a:xfrm>
            <a:off x="9974409" y="166258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9E6C859-B40D-4B58-B7D4-2D0AF298E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938606"/>
              </p:ext>
            </p:extLst>
          </p:nvPr>
        </p:nvGraphicFramePr>
        <p:xfrm>
          <a:off x="6790860" y="4717529"/>
          <a:ext cx="5326692" cy="1480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2" imgW="7162800" imgH="1990889" progId="Excel.Sheet.12">
                  <p:embed/>
                </p:oleObj>
              </mc:Choice>
              <mc:Fallback>
                <p:oleObj name="Worksheet" r:id="rId22" imgW="7162800" imgH="19908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90860" y="4717529"/>
                        <a:ext cx="5326692" cy="1480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val 25">
            <a:extLst>
              <a:ext uri="{FF2B5EF4-FFF2-40B4-BE49-F238E27FC236}">
                <a16:creationId xmlns:a16="http://schemas.microsoft.com/office/drawing/2014/main" id="{BF4B7F18-F4F4-4347-B0EF-4932B57BCE41}"/>
              </a:ext>
            </a:extLst>
          </p:cNvPr>
          <p:cNvSpPr/>
          <p:nvPr/>
        </p:nvSpPr>
        <p:spPr>
          <a:xfrm>
            <a:off x="7381207" y="2926418"/>
            <a:ext cx="1538675" cy="61603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47% State: Radio feels MORE personal than other media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357</Words>
  <Application>Microsoft Office PowerPoint</Application>
  <PresentationFormat>Widescreen</PresentationFormat>
  <Paragraphs>74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247</cp:revision>
  <dcterms:created xsi:type="dcterms:W3CDTF">2020-03-20T19:35:11Z</dcterms:created>
  <dcterms:modified xsi:type="dcterms:W3CDTF">2021-03-15T20:16:08Z</dcterms:modified>
</cp:coreProperties>
</file>