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941" autoAdjust="0"/>
    <p:restoredTop sz="86546" autoAdjust="0"/>
  </p:normalViewPr>
  <p:slideViewPr>
    <p:cSldViewPr snapToGrid="0">
      <p:cViewPr varScale="1">
        <p:scale>
          <a:sx n="142" d="100"/>
          <a:sy n="142" d="100"/>
        </p:scale>
        <p:origin x="2064" y="-1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0.15</c:v>
                </c:pt>
                <c:pt idx="1">
                  <c:v>0.12</c:v>
                </c:pt>
                <c:pt idx="2">
                  <c:v>0.24</c:v>
                </c:pt>
                <c:pt idx="3">
                  <c:v>0.22</c:v>
                </c:pt>
                <c:pt idx="4">
                  <c:v>0.09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LinkedIn</c:v>
                </c:pt>
                <c:pt idx="1">
                  <c:v>Snapchat</c:v>
                </c:pt>
                <c:pt idx="2">
                  <c:v>Pinterest</c:v>
                </c:pt>
                <c:pt idx="3">
                  <c:v>Twitter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0.15</c:v>
                </c:pt>
                <c:pt idx="2">
                  <c:v>0.16</c:v>
                </c:pt>
                <c:pt idx="3">
                  <c:v>0.17</c:v>
                </c:pt>
                <c:pt idx="4">
                  <c:v>0.28000000000000003</c:v>
                </c:pt>
                <c:pt idx="5">
                  <c:v>0.38</c:v>
                </c:pt>
                <c:pt idx="6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</c:v>
                </c:pt>
                <c:pt idx="1">
                  <c:v>0.24</c:v>
                </c:pt>
                <c:pt idx="2">
                  <c:v>0.26</c:v>
                </c:pt>
                <c:pt idx="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0.13</c:v>
                </c:pt>
                <c:pt idx="1">
                  <c:v>0.26</c:v>
                </c:pt>
                <c:pt idx="2">
                  <c:v>0.41</c:v>
                </c:pt>
                <c:pt idx="3">
                  <c:v>0.74</c:v>
                </c:pt>
                <c:pt idx="4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MPE</c:v>
                </c:pt>
                <c:pt idx="1">
                  <c:v>Homemaker</c:v>
                </c:pt>
                <c:pt idx="2">
                  <c:v>Retired/ Semi </c:v>
                </c:pt>
                <c:pt idx="3">
                  <c:v>Clerical/ Service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</c:v>
                </c:pt>
                <c:pt idx="1">
                  <c:v>0.04</c:v>
                </c:pt>
                <c:pt idx="2">
                  <c:v>0.28000000000000003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&amp; win prizes</c:v>
                </c:pt>
                <c:pt idx="1">
                  <c:v>Entertainment news/ celebrity gossip</c:v>
                </c:pt>
                <c:pt idx="2">
                  <c:v>Being Part of my Day @ Home</c:v>
                </c:pt>
                <c:pt idx="3">
                  <c:v>Info about products &amp; services I might like to try or buy</c:v>
                </c:pt>
                <c:pt idx="4">
                  <c:v>Music News</c:v>
                </c:pt>
                <c:pt idx="5">
                  <c:v>Being Part of my Day @ Work</c:v>
                </c:pt>
                <c:pt idx="6">
                  <c:v>Info about sales at local stores &amp; services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135</c:v>
                </c:pt>
                <c:pt idx="1">
                  <c:v>125</c:v>
                </c:pt>
                <c:pt idx="2">
                  <c:v>115</c:v>
                </c:pt>
                <c:pt idx="3">
                  <c:v>112</c:v>
                </c:pt>
                <c:pt idx="4">
                  <c:v>110</c:v>
                </c:pt>
                <c:pt idx="5">
                  <c:v>108</c:v>
                </c:pt>
                <c:pt idx="6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&amp; win prizes</c:v>
                </c:pt>
                <c:pt idx="1">
                  <c:v>Entertainment news/ celebrity gossip</c:v>
                </c:pt>
                <c:pt idx="2">
                  <c:v>Being Part of my Day @ Home</c:v>
                </c:pt>
                <c:pt idx="3">
                  <c:v>Info about products &amp; services I might like to try or buy</c:v>
                </c:pt>
                <c:pt idx="4">
                  <c:v>Music News</c:v>
                </c:pt>
                <c:pt idx="5">
                  <c:v>Being Part of my Day @ Work</c:v>
                </c:pt>
                <c:pt idx="6">
                  <c:v>Info about sales at local stores &amp; services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</c:v>
                </c:pt>
                <c:pt idx="1">
                  <c:v>0.2</c:v>
                </c:pt>
                <c:pt idx="2">
                  <c:v>0.45</c:v>
                </c:pt>
                <c:pt idx="3">
                  <c:v>0.21</c:v>
                </c:pt>
                <c:pt idx="4">
                  <c:v>0.31</c:v>
                </c:pt>
                <c:pt idx="5">
                  <c:v>0.32</c:v>
                </c:pt>
                <c:pt idx="6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386370349406419"/>
          <c:y val="0.1316578569035034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775927417430495"/>
          <c:y val="8.4838400155466218E-2"/>
          <c:w val="0.56748407881612029"/>
          <c:h val="0.8303231996890675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87-4427-8449-7B126F5B228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487-4427-8449-7B126F5B228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487-4427-8449-7B126F5B22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Marry</c:v>
                </c:pt>
                <c:pt idx="1">
                  <c:v>Move in with Significant Other</c:v>
                </c:pt>
                <c:pt idx="2">
                  <c:v>Quit Smoking</c:v>
                </c:pt>
                <c:pt idx="3">
                  <c:v>Made Last Mortgage Payment</c:v>
                </c:pt>
                <c:pt idx="4">
                  <c:v>Divorce/ Separation</c:v>
                </c:pt>
                <c:pt idx="5">
                  <c:v>Start Own Business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0.06</c:v>
                </c:pt>
                <c:pt idx="2">
                  <c:v>0.06</c:v>
                </c:pt>
                <c:pt idx="3">
                  <c:v>0.06</c:v>
                </c:pt>
                <c:pt idx="4">
                  <c:v>0.06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0.10000000000000001</cx:pt>
          <cx:pt idx="1">0.12</cx:pt>
          <cx:pt idx="2">0.14000000000000001</cx:pt>
          <cx:pt idx="3">0.17999999999999999</cx:pt>
          <cx:pt idx="4">0.20000000000000001</cx:pt>
          <cx:pt idx="5">0.26000000000000001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130</cx:pt>
          <cx:pt idx="1">92</cx:pt>
          <cx:pt idx="2">92</cx:pt>
          <cx:pt idx="3">107</cx:pt>
          <cx:pt idx="4">111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Pra/AB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0.089999999999999997</cx:pt>
          <cx:pt idx="1">0.20999999999999999</cx:pt>
          <cx:pt idx="2">0.35999999999999999</cx:pt>
          <cx:pt idx="3">0.19</cx:pt>
          <cx:pt idx="4">0.14999999999999999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130 9%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92 21%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92 36%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Pra/AB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107 19%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111 15%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0.23000000000000001</cx:pt>
          <cx:pt idx="1">0.47999999999999998</cx:pt>
          <cx:pt idx="2">0.29999999999999999</cx:pt>
          <cx:pt idx="3">0.33000000000000002</cx:pt>
          <cx:pt idx="4">0.48999999999999999</cx:pt>
          <cx:pt idx="5">0.57999999999999996</cx:pt>
          <cx:pt idx="6">0.71999999999999997</cx:pt>
          <cx:pt idx="7">0.32000000000000001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Magazines</cx:pt>
          <cx:pt idx="3">Daily Newspapers</cx:pt>
          <cx:pt idx="4">Community Newspapers</cx:pt>
          <cx:pt idx="5">Internet - Streaming Video</cx:pt>
          <cx:pt idx="6">Streaming Audio</cx:pt>
          <cx:pt idx="7">Radio</cx:pt>
        </cx:lvl>
      </cx:strDim>
      <cx:numDim type="val">
        <cx:f>Sheet1!$B$2:$B$9</cx:f>
        <cx:lvl ptCount="8" formatCode="0%">
          <cx:pt idx="0">0.73999999999999999</cx:pt>
          <cx:pt idx="1">0.68000000000000005</cx:pt>
          <cx:pt idx="2">0.66000000000000003</cx:pt>
          <cx:pt idx="3">0.63</cx:pt>
          <cx:pt idx="4">0.63</cx:pt>
          <cx:pt idx="5">0.62</cx:pt>
          <cx:pt idx="6">0.57999999999999996</cx:pt>
          <cx:pt idx="7">0.47999999999999998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D64198"/>
              </a:solidFill>
            </cx:spPr>
          </cx:dataPt>
          <cx:dataPt idx="3">
            <cx:spPr>
              <a:solidFill>
                <a:srgbClr val="DA2228"/>
              </a:solidFill>
            </cx:spPr>
          </cx:dataPt>
          <cx:dataPt idx="4">
            <cx:spPr>
              <a:solidFill>
                <a:srgbClr val="F18318"/>
              </a:solidFill>
            </cx:spPr>
          </cx:dataPt>
          <cx:dataPt idx="5">
            <cx:spPr>
              <a:solidFill>
                <a:srgbClr val="9F52D0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48%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2021-03-25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image" Target="../media/image1.png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chart" Target="../charts/chart6.xml"/><Relationship Id="rId3" Type="http://schemas.openxmlformats.org/officeDocument/2006/relationships/image" Target="../media/image7.png"/><Relationship Id="rId21" Type="http://schemas.openxmlformats.org/officeDocument/2006/relationships/chart" Target="../charts/chart7.xml"/><Relationship Id="rId7" Type="http://schemas.microsoft.com/office/2014/relationships/chartEx" Target="../charts/chartEx1.xml"/><Relationship Id="rId12" Type="http://schemas.microsoft.com/office/2014/relationships/chartEx" Target="../charts/chartEx3.xml"/><Relationship Id="rId1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4.xml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17.xml"/><Relationship Id="rId6" Type="http://schemas.openxmlformats.org/officeDocument/2006/relationships/image" Target="../media/image10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chart" Target="../charts/chart3.xml"/><Relationship Id="rId23" Type="http://schemas.openxmlformats.org/officeDocument/2006/relationships/image" Target="../media/image18.emf"/><Relationship Id="rId10" Type="http://schemas.microsoft.com/office/2014/relationships/chartEx" Target="../charts/chartEx2.xml"/><Relationship Id="rId19" Type="http://schemas.microsoft.com/office/2014/relationships/chartEx" Target="../charts/chartEx4.xml"/><Relationship Id="rId4" Type="http://schemas.openxmlformats.org/officeDocument/2006/relationships/image" Target="../media/image8.svg"/><Relationship Id="rId9" Type="http://schemas.openxmlformats.org/officeDocument/2006/relationships/chart" Target="../charts/chart1.xml"/><Relationship Id="rId14" Type="http://schemas.openxmlformats.org/officeDocument/2006/relationships/chart" Target="../charts/chart2.xml"/><Relationship Id="rId22" Type="http://schemas.openxmlformats.org/officeDocument/2006/relationships/package" Target="../embeddings/Microsoft_Excel_Worksheet1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185035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98i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71i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87i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105i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113i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119i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86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USED SLEEPING TABLETS IN THE PAST 30 DAYS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2038467285"/>
                  </p:ext>
                </p:extLst>
              </p:nvPr>
            </p:nvGraphicFramePr>
            <p:xfrm>
              <a:off x="2631871" y="520565"/>
              <a:ext cx="2178937" cy="144349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31871" y="520565"/>
                <a:ext cx="2178937" cy="144349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51:105i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4538" y="357738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$99</a:t>
            </a: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97i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518065148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88058" y="125506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115i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7137" y="13635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100i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2249" y="98257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3224" y="1048911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104i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98534" y="146006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94i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1358475938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0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97445" y="346283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1240869150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2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25506" y="1889311"/>
            <a:ext cx="4662135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10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 HAVE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USED SLEEPING TABLETS IN PAST 30 DAYS</a:t>
            </a:r>
            <a:endParaRPr kumimoji="0" lang="en-CA" sz="800" b="1" i="1" u="none" strike="noStrike" kern="1200" cap="none" spc="0" normalizeH="0" baseline="0" noProof="0" dirty="0">
              <a:ln w="0"/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2579243403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lang="en-CA" sz="9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86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HAVE USED SLEEPING TABLETS IN THE PAST 30 DAYS 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74%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09950" y="6266403"/>
            <a:ext cx="434879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FALL 2020/ A18+ / TOTAL CANADA/ PERSONAL CARE – USED/ PAST 30 DAYS SLEEPING TABLETS 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74%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 </a:t>
            </a: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WHO HAVE USED SLEEPING TABLETS IN THE PAST 30 DAYS 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0189062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86% vs  </a:t>
            </a: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24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Internet Only Music Service e.g.,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738404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16172" y="150717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8084369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699947" y="994741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121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9899131" y="116590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121i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41%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82i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689321" y="4485035"/>
            <a:ext cx="3927662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34% of A18+ who have used a specialty auto repair shop  for their recent repair  find Sports News on Radio  an important radio attribute -&gt;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6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177" y="1339350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59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117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86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22%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74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503026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 HAVE USED SLEEPING TABLETS IN THE PAST 30 DAYS:</a:t>
            </a:r>
            <a:endParaRPr kumimoji="0" lang="en-CA" sz="11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5806422"/>
              </p:ext>
            </p:extLst>
          </p:nvPr>
        </p:nvGraphicFramePr>
        <p:xfrm>
          <a:off x="2372097" y="4506305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740015134"/>
                  </p:ext>
                </p:extLst>
              </p:nvPr>
            </p:nvGraphicFramePr>
            <p:xfrm>
              <a:off x="2702021" y="254412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702021" y="254412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381486" y="323087"/>
            <a:ext cx="2526942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LIFE EVENTS PAST 2 YEARS: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4276398"/>
              </p:ext>
            </p:extLst>
          </p:nvPr>
        </p:nvGraphicFramePr>
        <p:xfrm>
          <a:off x="923730" y="446376"/>
          <a:ext cx="1697267" cy="1646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DA974A1-79E8-4E14-A006-1165DEC63A9B}"/>
              </a:ext>
            </a:extLst>
          </p:cNvPr>
          <p:cNvSpPr txBox="1"/>
          <p:nvPr/>
        </p:nvSpPr>
        <p:spPr>
          <a:xfrm>
            <a:off x="1968563" y="819532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280i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758502-68C1-4A09-8BDE-BBA0DA736E76}"/>
              </a:ext>
            </a:extLst>
          </p:cNvPr>
          <p:cNvSpPr txBox="1"/>
          <p:nvPr/>
        </p:nvSpPr>
        <p:spPr>
          <a:xfrm>
            <a:off x="2174671" y="172980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206i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6CF7E2-2B1B-40D3-9162-D4A78D1C50D8}"/>
              </a:ext>
            </a:extLst>
          </p:cNvPr>
          <p:cNvSpPr txBox="1"/>
          <p:nvPr/>
        </p:nvSpPr>
        <p:spPr>
          <a:xfrm>
            <a:off x="1949968" y="595649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301i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C617D5-367B-416F-ACDD-961F6CA8159C}"/>
              </a:ext>
            </a:extLst>
          </p:cNvPr>
          <p:cNvSpPr txBox="1"/>
          <p:nvPr/>
        </p:nvSpPr>
        <p:spPr>
          <a:xfrm>
            <a:off x="9296104" y="144932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96i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3BBB3B1-E05D-4934-9499-85A65B8F97C1}"/>
              </a:ext>
            </a:extLst>
          </p:cNvPr>
          <p:cNvSpPr txBox="1"/>
          <p:nvPr/>
        </p:nvSpPr>
        <p:spPr>
          <a:xfrm>
            <a:off x="1939977" y="1058182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250i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B7ADAA7-F81B-43D5-807B-12313B80F173}"/>
              </a:ext>
            </a:extLst>
          </p:cNvPr>
          <p:cNvSpPr txBox="1"/>
          <p:nvPr/>
        </p:nvSpPr>
        <p:spPr>
          <a:xfrm>
            <a:off x="1945289" y="1280623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248i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A391179-6CA0-4E07-A352-9A7C91F0926D}"/>
              </a:ext>
            </a:extLst>
          </p:cNvPr>
          <p:cNvSpPr txBox="1"/>
          <p:nvPr/>
        </p:nvSpPr>
        <p:spPr>
          <a:xfrm>
            <a:off x="1954447" y="1499338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>
                <a:solidFill>
                  <a:schemeClr val="bg1"/>
                </a:solidFill>
                <a:latin typeface="+mj-lt"/>
              </a:rPr>
              <a:t>238i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D77C9AA-DFCE-4E96-90D5-B3C36B92B83A}"/>
              </a:ext>
            </a:extLst>
          </p:cNvPr>
          <p:cNvSpPr txBox="1"/>
          <p:nvPr/>
        </p:nvSpPr>
        <p:spPr>
          <a:xfrm>
            <a:off x="10179194" y="166204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91i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F4B7F18-F4F4-4347-B0EF-4932B57BCE41}"/>
              </a:ext>
            </a:extLst>
          </p:cNvPr>
          <p:cNvSpPr/>
          <p:nvPr/>
        </p:nvSpPr>
        <p:spPr>
          <a:xfrm>
            <a:off x="7381207" y="2926418"/>
            <a:ext cx="1538675" cy="61603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49% State: Radio feels MORE personal than other media 111i</a:t>
            </a:r>
            <a:endParaRPr lang="en-CA" sz="800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C3909E1-44CB-48C3-ABED-C7546F480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24272"/>
              </p:ext>
            </p:extLst>
          </p:nvPr>
        </p:nvGraphicFramePr>
        <p:xfrm>
          <a:off x="6683660" y="4702977"/>
          <a:ext cx="5538768" cy="1539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2" imgW="7162870" imgH="1990749" progId="Excel.Sheet.12">
                  <p:embed/>
                </p:oleObj>
              </mc:Choice>
              <mc:Fallback>
                <p:oleObj name="Worksheet" r:id="rId22" imgW="7162870" imgH="19907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683660" y="4702977"/>
                        <a:ext cx="5538768" cy="1539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1979</TotalTime>
  <Words>345</Words>
  <Application>Microsoft Office PowerPoint</Application>
  <PresentationFormat>Widescreen</PresentationFormat>
  <Paragraphs>74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255</cp:revision>
  <dcterms:created xsi:type="dcterms:W3CDTF">2020-03-20T19:35:11Z</dcterms:created>
  <dcterms:modified xsi:type="dcterms:W3CDTF">2021-03-25T18:15:23Z</dcterms:modified>
</cp:coreProperties>
</file>