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3" r:id="rId2"/>
    <p:sldId id="1679" r:id="rId3"/>
    <p:sldId id="1673" r:id="rId4"/>
    <p:sldId id="1701" r:id="rId5"/>
    <p:sldId id="1691" r:id="rId6"/>
    <p:sldId id="1700" r:id="rId7"/>
    <p:sldId id="1684" r:id="rId8"/>
    <p:sldId id="1674" r:id="rId9"/>
    <p:sldId id="1702" r:id="rId10"/>
    <p:sldId id="1699" r:id="rId11"/>
    <p:sldId id="1687" r:id="rId12"/>
    <p:sldId id="1675" r:id="rId13"/>
    <p:sldId id="1690" r:id="rId14"/>
    <p:sldId id="1695" r:id="rId15"/>
    <p:sldId id="1693" r:id="rId16"/>
    <p:sldId id="1694" r:id="rId17"/>
    <p:sldId id="1612" r:id="rId18"/>
    <p:sldId id="16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Didyk" initials="MD" lastIdx="1" clrIdx="0">
    <p:extLst>
      <p:ext uri="{19B8F6BF-5375-455C-9EA6-DF929625EA0E}">
        <p15:presenceInfo xmlns:p15="http://schemas.microsoft.com/office/powerpoint/2012/main" userId="Marta Did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A3890"/>
    <a:srgbClr val="70AD47"/>
    <a:srgbClr val="F8F7F7"/>
    <a:srgbClr val="FF6600"/>
    <a:srgbClr val="FADD06"/>
    <a:srgbClr val="F5D805"/>
    <a:srgbClr val="CCCC00"/>
    <a:srgbClr val="4472C4"/>
    <a:srgbClr val="11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02" autoAdjust="0"/>
  </p:normalViewPr>
  <p:slideViewPr>
    <p:cSldViewPr snapToGrid="0">
      <p:cViewPr varScale="1">
        <p:scale>
          <a:sx n="97" d="100"/>
          <a:sy n="97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58865895321157"/>
          <c:y val="1.7509479849535662E-2"/>
          <c:w val="0.66482280246334324"/>
          <c:h val="0.951848930413776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 tend to make impulse purchases</c:v>
                </c:pt>
              </c:strCache>
            </c:strRef>
          </c:tx>
          <c:spPr>
            <a:solidFill>
              <a:srgbClr val="2F4089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00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B1-43E9-A3C6-15194E47AF0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4902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B1-43E9-A3C6-15194E47AF03}"/>
              </c:ext>
            </c:extLst>
          </c:dPt>
          <c:cat>
            <c:strRef>
              <c:f>Sheet1!$A$2:$A$3</c:f>
              <c:strCache>
                <c:ptCount val="2"/>
                <c:pt idx="0">
                  <c:v>any agree</c:v>
                </c:pt>
                <c:pt idx="1">
                  <c:v>.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0.58120000000000005</c:v>
                </c:pt>
                <c:pt idx="1">
                  <c:v>0.41879999999999995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B1-43E9-A3C6-15194E47A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0D8-48EA-AEE5-A99B6BACBD0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8-48EA-AEE5-A99B6BACBD0B}"/>
              </c:ext>
            </c:extLst>
          </c:dPt>
          <c:dPt>
            <c:idx val="2"/>
            <c:invertIfNegative val="0"/>
            <c:bubble3D val="0"/>
            <c:spPr>
              <a:solidFill>
                <a:srgbClr val="2A38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B7-44F7-8E16-01D858ADD5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0D8-48EA-AEE5-A99B6BACBD0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D8-48EA-AEE5-A99B6BACBD0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BB7-44F7-8E16-01D858ADD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Under $50K</c:v>
                </c:pt>
                <c:pt idx="1">
                  <c:v>$50K-$75K</c:v>
                </c:pt>
                <c:pt idx="2">
                  <c:v>$75+K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0.22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D8-48EA-AEE5-A99B6BACBD0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Occupation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38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F-4C4A-9958-D49405CD5ED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FAD-9D89-0F3AE89EA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Student</c:v>
                </c:pt>
                <c:pt idx="1">
                  <c:v>White Collar</c:v>
                </c:pt>
                <c:pt idx="2">
                  <c:v>MOPEs</c:v>
                </c:pt>
                <c:pt idx="3">
                  <c:v>Blue Collar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0.26</c:v>
                </c:pt>
                <c:pt idx="2">
                  <c:v>0.26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DF-4C4A-9958-D49405CD5ED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7149877999638E-2"/>
          <c:y val="4.7366754302508439E-2"/>
          <c:w val="0.8618145275832737"/>
          <c:h val="0.90526649139498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DD-4689-875D-8A3EA082793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D-4689-875D-8A3EA082793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13-401F-B68D-F564E5BFCCB0}"/>
              </c:ext>
            </c:extLst>
          </c:dPt>
          <c:dPt>
            <c:idx val="3"/>
            <c:invertIfNegative val="0"/>
            <c:bubble3D val="0"/>
            <c:spPr>
              <a:solidFill>
                <a:srgbClr val="2A38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4-47B5-81F8-442FFE17FEF3}"/>
              </c:ext>
            </c:extLst>
          </c:dPt>
          <c:dPt>
            <c:idx val="4"/>
            <c:invertIfNegative val="0"/>
            <c:bubble3D val="0"/>
            <c:spPr>
              <a:solidFill>
                <a:srgbClr val="2A38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3-401F-B68D-F564E5BFCC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Pre-Boomers
(born before 1946)</c:v>
                </c:pt>
                <c:pt idx="1">
                  <c:v>Baby Boomers
(1946-1965)</c:v>
                </c:pt>
                <c:pt idx="2">
                  <c:v>GenX
(1966-1979)</c:v>
                </c:pt>
                <c:pt idx="3">
                  <c:v>GenY
(1980-1995)</c:v>
                </c:pt>
                <c:pt idx="4">
                  <c:v>GenZ Age 14-24
(1996-2006)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0.14000000000000001</c:v>
                </c:pt>
                <c:pt idx="2">
                  <c:v>0.22</c:v>
                </c:pt>
                <c:pt idx="3">
                  <c:v>0.31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DD-4689-875D-8A3EA082793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5817575083427E-2"/>
          <c:y val="3.3483459503199489E-2"/>
          <c:w val="0.97552836484983318"/>
          <c:h val="0.77676174657424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38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45-4182-8969-3B4658FA2D14}"/>
              </c:ext>
            </c:extLst>
          </c:dPt>
          <c:dPt>
            <c:idx val="1"/>
            <c:invertIfNegative val="0"/>
            <c:bubble3D val="0"/>
            <c:spPr>
              <a:solidFill>
                <a:srgbClr val="2A38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45-4182-8969-3B4658FA2D14}"/>
              </c:ext>
            </c:extLst>
          </c:dPt>
          <c:dLbls>
            <c:dLbl>
              <c:idx val="7"/>
              <c:layout>
                <c:manualLayout>
                  <c:x val="-1.5277601289623992E-16"/>
                  <c:y val="8.5499515550301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45-4182-8969-3B4658FA2D14}"/>
                </c:ext>
              </c:extLst>
            </c:dLbl>
            <c:dLbl>
              <c:idx val="8"/>
              <c:layout>
                <c:manualLayout>
                  <c:x val="4.1666666666666666E-3"/>
                  <c:y val="3.75684483662854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45-4182-8969-3B4658FA2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CBC/Radio
Canada</c:v>
                </c:pt>
                <c:pt idx="1">
                  <c:v>TED Talks</c:v>
                </c:pt>
                <c:pt idx="2">
                  <c:v>BBC</c:v>
                </c:pt>
                <c:pt idx="3">
                  <c:v>NPR</c:v>
                </c:pt>
                <c:pt idx="4">
                  <c:v>How Stuff
Works</c:v>
                </c:pt>
                <c:pt idx="5">
                  <c:v>New York
Times</c:v>
                </c:pt>
                <c:pt idx="6">
                  <c:v>This American
Life</c:v>
                </c:pt>
                <c:pt idx="7">
                  <c:v>Canadaland</c:v>
                </c:pt>
                <c:pt idx="8">
                  <c:v>The Nerdist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0.19400000000000001</c:v>
                </c:pt>
                <c:pt idx="1">
                  <c:v>0.1368</c:v>
                </c:pt>
                <c:pt idx="2">
                  <c:v>8.0199999999999994E-2</c:v>
                </c:pt>
                <c:pt idx="3">
                  <c:v>6.6699999999999995E-2</c:v>
                </c:pt>
                <c:pt idx="4">
                  <c:v>4.9099999999999998E-2</c:v>
                </c:pt>
                <c:pt idx="5">
                  <c:v>4.58E-2</c:v>
                </c:pt>
                <c:pt idx="6">
                  <c:v>4.1399999999999999E-2</c:v>
                </c:pt>
                <c:pt idx="7">
                  <c:v>2.3900000000000001E-2</c:v>
                </c:pt>
                <c:pt idx="8">
                  <c:v>1.7299999999999999E-2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45-4182-8969-3B4658FA2D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471919472"/>
        <c:axId val="471928984"/>
      </c:barChart>
      <c:catAx>
        <c:axId val="47191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1928984"/>
        <c:crosses val="autoZero"/>
        <c:auto val="1"/>
        <c:lblAlgn val="ctr"/>
        <c:lblOffset val="100"/>
        <c:noMultiLvlLbl val="0"/>
      </c:catAx>
      <c:valAx>
        <c:axId val="471928984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47191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54914095280633"/>
          <c:y val="0.10509931019643866"/>
          <c:w val="0.72512974669329511"/>
          <c:h val="0.789801379607122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9-420B-B4F3-53FB34B6C558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49-420B-B4F3-53FB34B6C5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9-420B-B4F3-53FB34B6C55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63624016932949"/>
          <c:y val="7.5595647162592872E-2"/>
          <c:w val="0.69936375983067056"/>
          <c:h val="0.848808705674814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0D8-48EA-AEE5-A99B6BACBD0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8-48EA-AEE5-A99B6BACBD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0D8-48EA-AEE5-A99B6BACBD0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D8-48EA-AEE5-A99B6BACBD0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BB7-44F7-8E16-01D858ADD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$75+K</c:v>
                </c:pt>
                <c:pt idx="1">
                  <c:v>$50K-$75K</c:v>
                </c:pt>
                <c:pt idx="2">
                  <c:v>Under $50K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0.23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D8-48EA-AEE5-A99B6BACBD0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Occupation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F-4C4A-9958-D49405CD5ED2}"/>
              </c:ext>
            </c:extLst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FAD-9D89-0F3AE89EADEE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66-4791-ACE2-0EFED95936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Blue Collar</c:v>
                </c:pt>
                <c:pt idx="1">
                  <c:v>Student</c:v>
                </c:pt>
                <c:pt idx="2">
                  <c:v>White Collar</c:v>
                </c:pt>
                <c:pt idx="3">
                  <c:v>MOPEs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</c:v>
                </c:pt>
                <c:pt idx="1">
                  <c:v>0.24</c:v>
                </c:pt>
                <c:pt idx="2">
                  <c:v>0.26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DF-4C4A-9958-D49405CD5ED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7149877999638E-2"/>
          <c:y val="4.7366754302508439E-2"/>
          <c:w val="0.8618145275832737"/>
          <c:h val="0.90526649139498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DD-4689-875D-8A3EA082793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D-4689-875D-8A3EA082793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13-401F-B68D-F564E5BFCCB0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4-47B5-81F8-442FFE17FEF3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3-401F-B68D-F564E5BFCC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E-Pre-Boomers</c:v>
                </c:pt>
                <c:pt idx="1">
                  <c:v>D- Baby Boomers</c:v>
                </c:pt>
                <c:pt idx="2">
                  <c:v>C-Gen X</c:v>
                </c:pt>
                <c:pt idx="3">
                  <c:v>B- Gen Y</c:v>
                </c:pt>
                <c:pt idx="4">
                  <c:v>A- Gen Z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0.15</c:v>
                </c:pt>
                <c:pt idx="2">
                  <c:v>0.24</c:v>
                </c:pt>
                <c:pt idx="3">
                  <c:v>0.27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DD-4689-875D-8A3EA082793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956526406543013E-2"/>
          <c:w val="0.97552836484983318"/>
          <c:h val="0.86524893670252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Electronics/TV Sets-Owned By You/Other HH Member [Voice-Activated Smart Speaker (ie-Amazon Echo)]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AE0-45F1-B3CB-6E88751AA297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E0-45F1-B3CB-6E88751AA29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AE0-45F1-B3CB-6E88751AA29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526-4C2C-BD9C-9BBACB67C4D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19-4B39-9887-170E79147F1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F19-4B39-9887-170E79147F1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19-4B39-9887-170E79147F1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E0-45F1-B3CB-6E88751AA29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E0-45F1-B3CB-6E88751AA297}"/>
                </c:ext>
              </c:extLst>
            </c:dLbl>
            <c:dLbl>
              <c:idx val="2"/>
              <c:layout>
                <c:manualLayout>
                  <c:x val="0"/>
                  <c:y val="1.2093256264627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E0-45F1-B3CB-6E88751AA297}"/>
                </c:ext>
              </c:extLst>
            </c:dLbl>
            <c:dLbl>
              <c:idx val="3"/>
              <c:layout>
                <c:manualLayout>
                  <c:x val="3.3370411568409346E-3"/>
                  <c:y val="5.86625694563256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26-4C2C-BD9C-9BBACB67C4D6}"/>
                </c:ext>
              </c:extLst>
            </c:dLbl>
            <c:dLbl>
              <c:idx val="4"/>
              <c:layout>
                <c:manualLayout>
                  <c:x val="-3.3370411568410161E-3"/>
                  <c:y val="7.31235749502106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19-4B39-9887-170E79147F1B}"/>
                </c:ext>
              </c:extLst>
            </c:dLbl>
            <c:dLbl>
              <c:idx val="5"/>
              <c:layout>
                <c:manualLayout>
                  <c:x val="0"/>
                  <c:y val="5.29931217410460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19-4B39-9887-170E79147F1B}"/>
                </c:ext>
              </c:extLst>
            </c:dLbl>
            <c:dLbl>
              <c:idx val="6"/>
              <c:layout>
                <c:manualLayout>
                  <c:x val="0"/>
                  <c:y val="5.05039322707871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19-4B39-9887-170E79147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Google Home</c:v>
                </c:pt>
                <c:pt idx="1">
                  <c:v>Amazon Echo</c:v>
                </c:pt>
                <c:pt idx="2">
                  <c:v>Samsung SmartThings</c:v>
                </c:pt>
                <c:pt idx="3">
                  <c:v>Sonos One</c:v>
                </c:pt>
                <c:pt idx="4">
                  <c:v>Sonos One</c:v>
                </c:pt>
                <c:pt idx="5">
                  <c:v>Apple HomePod</c:v>
                </c:pt>
                <c:pt idx="6">
                  <c:v>Logitech Harmony Hub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0.64770000000000005</c:v>
                </c:pt>
                <c:pt idx="1">
                  <c:v>0.30430000000000001</c:v>
                </c:pt>
                <c:pt idx="2">
                  <c:v>4.6199999999999998E-2</c:v>
                </c:pt>
                <c:pt idx="3">
                  <c:v>4.1200000000000001E-2</c:v>
                </c:pt>
                <c:pt idx="4">
                  <c:v>3.78E-2</c:v>
                </c:pt>
                <c:pt idx="5">
                  <c:v>2.2499999999999999E-2</c:v>
                </c:pt>
                <c:pt idx="6">
                  <c:v>2.23E-2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2-4C54-AFFE-EF0AA7D731D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471919472"/>
        <c:axId val="471928984"/>
      </c:barChart>
      <c:catAx>
        <c:axId val="47191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71928984"/>
        <c:crosses val="autoZero"/>
        <c:auto val="1"/>
        <c:lblAlgn val="ctr"/>
        <c:lblOffset val="100"/>
        <c:noMultiLvlLbl val="0"/>
      </c:catAx>
      <c:valAx>
        <c:axId val="471928984"/>
        <c:scaling>
          <c:orientation val="minMax"/>
          <c:max val="0.65000000000000013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7191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58865895321157"/>
          <c:y val="1.7509479849535662E-2"/>
          <c:w val="0.66482280246334324"/>
          <c:h val="0.951848930413776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 tend to make impulse purchases</c:v>
                </c:pt>
              </c:strCache>
            </c:strRef>
          </c:tx>
          <c:spPr>
            <a:solidFill>
              <a:srgbClr val="2F4089"/>
            </a:solidFill>
            <a:ln>
              <a:noFill/>
            </a:ln>
          </c:spPr>
          <c:dPt>
            <c:idx val="0"/>
            <c:bubble3D val="0"/>
            <c:spPr>
              <a:solidFill>
                <a:srgbClr val="2A389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53-484E-A8BB-A13655277CF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4902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53-484E-A8BB-A13655277CF3}"/>
              </c:ext>
            </c:extLst>
          </c:dPt>
          <c:cat>
            <c:strRef>
              <c:f>Sheet1!$A$2:$A$3</c:f>
              <c:strCache>
                <c:ptCount val="2"/>
                <c:pt idx="0">
                  <c:v>any agree</c:v>
                </c:pt>
                <c:pt idx="1">
                  <c:v>.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0.32629999999999998</c:v>
                </c:pt>
                <c:pt idx="1">
                  <c:v>0.67369999999999997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53-484E-A8BB-A13655277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58865895321157"/>
          <c:y val="1.7509479849535662E-2"/>
          <c:w val="0.66482280246334324"/>
          <c:h val="0.951848930413776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 tend to make impulse purchases</c:v>
                </c:pt>
              </c:strCache>
            </c:strRef>
          </c:tx>
          <c:spPr>
            <a:solidFill>
              <a:srgbClr val="2F4089"/>
            </a:solidFill>
            <a:ln>
              <a:noFill/>
            </a:ln>
          </c:spPr>
          <c:dPt>
            <c:idx val="0"/>
            <c:bubble3D val="0"/>
            <c:spPr>
              <a:solidFill>
                <a:srgbClr val="70AD4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5E-4F6C-AF02-BEFF21303D69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  <a:alpha val="14902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5E-4F6C-AF02-BEFF21303D69}"/>
              </c:ext>
            </c:extLst>
          </c:dPt>
          <c:cat>
            <c:strRef>
              <c:f>Sheet1!$A$2:$A$3</c:f>
              <c:strCache>
                <c:ptCount val="2"/>
                <c:pt idx="0">
                  <c:v>any agree</c:v>
                </c:pt>
                <c:pt idx="1">
                  <c:v>.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0.21249999999999999</c:v>
                </c:pt>
                <c:pt idx="1">
                  <c:v>0.78749999999999998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5E-4F6C-AF02-BEFF21303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9-420B-B4F3-53FB34B6C55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49-420B-B4F3-53FB34B6C5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0.56820000000000004</c:v>
                </c:pt>
                <c:pt idx="1">
                  <c:v>0.59340000000000004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9-420B-B4F3-53FB34B6C55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0D8-48EA-AEE5-A99B6BACBD0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8-48EA-AEE5-A99B6BACBD0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B7-44F7-8E16-01D858ADD5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0D8-48EA-AEE5-A99B6BACBD0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D8-48EA-AEE5-A99B6BACBD0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BB7-44F7-8E16-01D858ADD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$75+K</c:v>
                </c:pt>
                <c:pt idx="1">
                  <c:v>$50K-$75K</c:v>
                </c:pt>
                <c:pt idx="2">
                  <c:v>Under $50K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0.59089999999999998</c:v>
                </c:pt>
                <c:pt idx="1">
                  <c:v>0.57079999999999997</c:v>
                </c:pt>
                <c:pt idx="2">
                  <c:v>0.58130000000000004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D8-48EA-AEE5-A99B6BACBD0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F-4C4A-9958-D49405CD5ED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FAD-9D89-0F3AE89EA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Student</c:v>
                </c:pt>
                <c:pt idx="1">
                  <c:v>White Collar</c:v>
                </c:pt>
                <c:pt idx="2">
                  <c:v>MOPEs</c:v>
                </c:pt>
                <c:pt idx="3">
                  <c:v>Blue Collar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0.6996</c:v>
                </c:pt>
                <c:pt idx="1">
                  <c:v>0.62019999999999997</c:v>
                </c:pt>
                <c:pt idx="2">
                  <c:v>0.60740000000000005</c:v>
                </c:pt>
                <c:pt idx="3">
                  <c:v>0.5534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DF-4C4A-9958-D49405CD5ED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87149877999638E-2"/>
          <c:y val="4.7366754302508439E-2"/>
          <c:w val="0.8618145275832737"/>
          <c:h val="0.905266491394983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DD-4689-875D-8A3EA082793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D-4689-875D-8A3EA082793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313-401F-B68D-F564E5BFCCB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4-47B5-81F8-442FFE17FEF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3-401F-B68D-F564E5BFCC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CAA687B-5108-4BEF-A774-802BF94071C1}" type="VALUE">
                      <a:rPr lang="en-US" b="1"/>
                      <a:pPr/>
                      <a:t>[VALUE]</a:t>
                    </a:fld>
                    <a:endParaRPr lang="en-CA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9DD-4689-875D-8A3EA08279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E-Pre-Boomers</c:v>
                </c:pt>
                <c:pt idx="1">
                  <c:v>D- Baby Boomers</c:v>
                </c:pt>
                <c:pt idx="2">
                  <c:v>C-Gen X</c:v>
                </c:pt>
                <c:pt idx="3">
                  <c:v>B- Gen Y</c:v>
                </c:pt>
                <c:pt idx="4">
                  <c:v>A- Gen Z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0.43630000000000002</c:v>
                </c:pt>
                <c:pt idx="1">
                  <c:v>0.49990000000000001</c:v>
                </c:pt>
                <c:pt idx="2">
                  <c:v>0.60429999999999995</c:v>
                </c:pt>
                <c:pt idx="3">
                  <c:v>0.67530000000000001</c:v>
                </c:pt>
                <c:pt idx="4">
                  <c:v>0.6794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DD-4689-875D-8A3EA082793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73871569082979E-2"/>
          <c:y val="2.8123120889358973E-2"/>
          <c:w val="0.97556092659251092"/>
          <c:h val="0.86873286719143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4E6-4342-9D5D-1CE922D470A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E6-4342-9D5D-1CE922D470AB}"/>
              </c:ext>
            </c:extLst>
          </c:dPt>
          <c:dLbls>
            <c:dLbl>
              <c:idx val="9"/>
              <c:layout>
                <c:manualLayout>
                  <c:x val="0"/>
                  <c:y val="5.75245654555069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E5-43F2-BFBA-D6AC4668CD3F}"/>
                </c:ext>
              </c:extLst>
            </c:dLbl>
            <c:dLbl>
              <c:idx val="10"/>
              <c:layout>
                <c:manualLayout>
                  <c:x val="0"/>
                  <c:y val="1.14545853872908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E6-4342-9D5D-1CE922D470AB}"/>
                </c:ext>
              </c:extLst>
            </c:dLbl>
            <c:dLbl>
              <c:idx val="11"/>
              <c:layout>
                <c:manualLayout>
                  <c:x val="-1.1104296238656911E-3"/>
                  <c:y val="-3.97608991185203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AA-46CA-9349-2B7454595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Spotify</c:v>
                </c:pt>
                <c:pt idx="1">
                  <c:v>*YouTube</c:v>
                </c:pt>
                <c:pt idx="2">
                  <c:v>*Streaming
 AM/FM</c:v>
                </c:pt>
                <c:pt idx="3">
                  <c:v>Radio-Canada</c:v>
                </c:pt>
                <c:pt idx="4">
                  <c:v>Google Play</c:v>
                </c:pt>
                <c:pt idx="5">
                  <c:v>iHeartRadio</c:v>
                </c:pt>
                <c:pt idx="6">
                  <c:v>Groove Music</c:v>
                </c:pt>
                <c:pt idx="7">
                  <c:v>Amazon Prime</c:v>
                </c:pt>
                <c:pt idx="8">
                  <c:v>Android Music</c:v>
                </c:pt>
                <c:pt idx="9">
                  <c:v>SoundCloud</c:v>
                </c:pt>
                <c:pt idx="10">
                  <c:v>Apple Music</c:v>
                </c:pt>
                <c:pt idx="11">
                  <c:v>Tunein.com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0.28000000000000003</c:v>
                </c:pt>
                <c:pt idx="1">
                  <c:v>0.22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0.1</c:v>
                </c:pt>
                <c:pt idx="5">
                  <c:v>0.09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0.03</c:v>
                </c:pt>
                <c:pt idx="10">
                  <c:v>0.02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6-4342-9D5D-1CE922D470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036511792"/>
        <c:axId val="1052091376"/>
      </c:barChart>
      <c:catAx>
        <c:axId val="103651179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091376"/>
        <c:crosses val="autoZero"/>
        <c:auto val="1"/>
        <c:lblAlgn val="ctr"/>
        <c:lblOffset val="100"/>
        <c:noMultiLvlLbl val="0"/>
      </c:catAx>
      <c:valAx>
        <c:axId val="1052091376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03651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9-420B-B4F3-53FB34B6C558}"/>
              </c:ext>
            </c:extLst>
          </c:dPt>
          <c:dPt>
            <c:idx val="1"/>
            <c:invertIfNegative val="0"/>
            <c:bubble3D val="0"/>
            <c:spPr>
              <a:solidFill>
                <a:srgbClr val="2A38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49-420B-B4F3-53FB34B6C5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9-420B-B4F3-53FB34B6C55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3"/>
        <c:overlap val="-1"/>
        <c:axId val="1314657823"/>
        <c:axId val="1442389423"/>
      </c:barChart>
      <c:catAx>
        <c:axId val="1314657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42389423"/>
        <c:crosses val="autoZero"/>
        <c:auto val="1"/>
        <c:lblAlgn val="ctr"/>
        <c:lblOffset val="100"/>
        <c:noMultiLvlLbl val="0"/>
      </c:catAx>
      <c:valAx>
        <c:axId val="1442389423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1465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3637-0EF8-4E4D-85FC-B6183FAB9921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3FEE-E539-44A5-BA1F-610FA5E65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17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EA399-311E-4054-B6FB-48506133231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934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AD176-A334-4312-BE23-67C1784629A5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810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3FEE-E539-44A5-BA1F-610FA5E6540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81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3FEE-E539-44A5-BA1F-610FA5E654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74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3FEE-E539-44A5-BA1F-610FA5E6540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53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3FEE-E539-44A5-BA1F-610FA5E6540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23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3FEE-E539-44A5-BA1F-610FA5E6540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3FEE-E539-44A5-BA1F-610FA5E6540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75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3FEE-E539-44A5-BA1F-610FA5E6540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00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3FEE-E539-44A5-BA1F-610FA5E6540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26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889C-D8D3-4BEF-A0A2-899DD997A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E48FB-7C3E-43FE-BED7-FCD88139C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6B168-12D7-4A34-8483-0ED3CF5A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A13C0-BD44-47EC-930B-59EBA961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60686-E324-42FB-9478-E598D81E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21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57A1-8640-4E64-A8F0-AD1E37B0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19D21-1A3A-467D-A11D-05ABB8E6D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BC610-3553-4A99-93C1-C5072C08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FAAC0-F421-48CE-846E-F94FE5B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344F2-7E9B-4C12-9C2C-50EC9096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65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A018E-67BE-46FA-B5D7-57535C4D4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F7909-EC8A-44A4-909C-61AEC0E42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00B2E-E55E-44E3-8061-7E956C2C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806F0-EC38-4514-AE67-4F60E5F2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724C6-41A0-44B3-9D68-99F4E6A0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14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1179-FB6B-4C10-A33B-4314118D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3C63-4D61-4965-B69F-B7951504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548F-6846-4711-AFE4-2386374B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4859-2BCD-4506-81C9-82C73801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FE94-1BAF-4498-99C4-0B571652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10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4F8A-A616-4495-BE04-7FD12AE5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CF37D-7C1A-4575-94DF-6426C774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748EB-4EA9-42ED-BE4F-185B3C05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7E694-782E-41A2-881A-039380F7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F921-8517-4353-B939-C7A96DE6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95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D8E3-525A-48B1-B2BB-6F982712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58643-C824-4EF4-A626-15780C674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1C4A7-E847-43B6-9A41-1A420329F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4D4E9-10C0-47AC-AA92-D8679166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2AE6E-DA21-4E73-B7C7-8C2E84EA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FAC0-62A4-4456-9B59-1AC52E3F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6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B7D4-03AA-491F-92D9-E6521C7A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873B8-1997-4A40-9551-9BB23F89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F20DC-BE5B-4521-8338-632DF1150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96C51-EAF1-4545-97D5-9C0D032E4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56D21-C263-4861-8141-FA4E84A67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FB0DA-CEF4-4DEF-B0C5-5BDD10E7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F4729-7205-42A2-BB8A-FB9E8AC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2327E-D9EF-4024-B337-5D7A0421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88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3D53-7539-4F49-868F-4E869772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F273E-E5B1-4975-B58F-3F5C015C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119A6-BF75-47E6-A5C7-9440F6EF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F02F4-CC3E-4D0E-8FD2-4431EED1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6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CE7E0-8CE0-4380-BC15-1C7CB5B7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98414-C1F5-44E5-B98F-19FE4432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1BFA0-D998-43F5-9489-471FFFB6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92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B06E-FE43-4970-BC5B-27D9D463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E354-65A8-4B10-9349-58A1515B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16414-C05E-4296-8C6A-5A9AD6CBC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1ED46-4A35-4434-AA03-A50A62EA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C305E-F674-41F2-8BCB-A3DB3465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E4D2C-33E0-4DAE-A386-3532E32C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64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A4D7-47F8-4C9E-94A4-047894B2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A1E16-046C-42ED-92F9-024320539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A16-26EA-4A2E-9A1B-AEAC50041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EA98D-E0A6-46D9-AFFF-AF75A08E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3D475-D16D-41E4-931F-AFEA1C51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C5299-3F09-415D-A1FF-CB09EB64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2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3F424-3F1A-4EA2-98B6-770C3899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77E91-4095-4563-A00E-F0A09B86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EADF6-95B4-4047-A38A-6C83E3809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14FC-5800-47CE-8599-CD4DBBBC6D32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F61DA-CBE3-4D54-BA12-D93D142A2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77724-88A6-4972-A896-1666339B4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B5644-0D08-4744-9B97-A2764D4A6D3A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A455CD-64F9-4438-A20F-95E4F9DD32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" y="5914554"/>
            <a:ext cx="1867369" cy="8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21.sv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7.sv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4768232-3695-4B4F-AB2B-A520B2F59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5"/>
          <a:stretch/>
        </p:blipFill>
        <p:spPr>
          <a:xfrm>
            <a:off x="3083950" y="48708"/>
            <a:ext cx="9108049" cy="67358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D3D835-049E-4FDB-B6A1-52C2A66B1B32}"/>
              </a:ext>
            </a:extLst>
          </p:cNvPr>
          <p:cNvGrpSpPr/>
          <p:nvPr/>
        </p:nvGrpSpPr>
        <p:grpSpPr>
          <a:xfrm>
            <a:off x="0" y="5752902"/>
            <a:ext cx="2420983" cy="1105098"/>
            <a:chOff x="0" y="5752902"/>
            <a:chExt cx="2420983" cy="11050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E4D0D3-FF4E-4218-8598-8261396533AE}"/>
                </a:ext>
              </a:extLst>
            </p:cNvPr>
            <p:cNvSpPr/>
            <p:nvPr/>
          </p:nvSpPr>
          <p:spPr>
            <a:xfrm>
              <a:off x="0" y="6121268"/>
              <a:ext cx="2420983" cy="736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A4A986-D2FB-4379-9E90-4CE118884845}"/>
                </a:ext>
              </a:extLst>
            </p:cNvPr>
            <p:cNvSpPr/>
            <p:nvPr/>
          </p:nvSpPr>
          <p:spPr>
            <a:xfrm>
              <a:off x="0" y="5752902"/>
              <a:ext cx="953589" cy="736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188A31-C1BF-4734-BB79-88970AFA3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3" y="4724059"/>
            <a:ext cx="3628586" cy="165061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DD9629C-ED11-4CDC-859F-5C9408016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398" y="840109"/>
            <a:ext cx="6466739" cy="1650618"/>
          </a:xfrm>
          <a:noFill/>
        </p:spPr>
        <p:txBody>
          <a:bodyPr anchor="ctr">
            <a:noAutofit/>
          </a:bodyPr>
          <a:lstStyle/>
          <a:p>
            <a:pPr algn="l"/>
            <a:r>
              <a:rPr lang="en-US" sz="8400" spc="-200" dirty="0">
                <a:solidFill>
                  <a:srgbClr val="2A3890"/>
                </a:solidFill>
                <a:latin typeface="Century Gothic" panose="020B0502020202020204" pitchFamily="34" charset="0"/>
                <a:ea typeface="Adobe Fan Heiti Std B" pitchFamily="34" charset="-128"/>
                <a:cs typeface="Aharoni" panose="02010803020104030203" pitchFamily="2" charset="-79"/>
              </a:rPr>
              <a:t>Listen to This:</a:t>
            </a:r>
            <a:br>
              <a:rPr lang="en-US" sz="5600" spc="-200" dirty="0">
                <a:solidFill>
                  <a:srgbClr val="2A3890"/>
                </a:solidFill>
                <a:latin typeface="Century Gothic" panose="020B0502020202020204" pitchFamily="34" charset="0"/>
                <a:ea typeface="Adobe Fan Heiti Std B" pitchFamily="34" charset="-128"/>
                <a:cs typeface="Aharoni" panose="02010803020104030203" pitchFamily="2" charset="-79"/>
              </a:rPr>
            </a:br>
            <a:r>
              <a:rPr lang="en-US" sz="3300" dirty="0">
                <a:solidFill>
                  <a:srgbClr val="2A3890"/>
                </a:solidFill>
                <a:latin typeface="Abadi Extra Light" panose="020B0204020104020204" pitchFamily="34" charset="0"/>
                <a:ea typeface="Adobe Fan Heiti Std B" pitchFamily="34" charset="-128"/>
                <a:cs typeface="Aharoni" panose="02010803020104030203" pitchFamily="2" charset="-79"/>
              </a:rPr>
              <a:t>The Digital Audio Audience in Canada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5D19F0-CBCF-470A-A461-E3F467A82011}"/>
              </a:ext>
            </a:extLst>
          </p:cNvPr>
          <p:cNvSpPr txBox="1">
            <a:spLocks/>
          </p:cNvSpPr>
          <p:nvPr/>
        </p:nvSpPr>
        <p:spPr>
          <a:xfrm>
            <a:off x="396398" y="2640876"/>
            <a:ext cx="6466739" cy="5964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2A3890"/>
                </a:solidFill>
                <a:latin typeface="Abadi Extra Light" panose="020B0204020104020204" pitchFamily="34" charset="0"/>
                <a:ea typeface="Adobe Fan Heiti Std B" pitchFamily="34" charset="-128"/>
                <a:cs typeface="Aharoni" panose="02010803020104030203" pitchFamily="2" charset="-79"/>
              </a:rPr>
              <a:t>Fall 2020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1C3950-EF68-44CD-B30A-1A7A5D7F5B59}"/>
              </a:ext>
            </a:extLst>
          </p:cNvPr>
          <p:cNvCxnSpPr/>
          <p:nvPr/>
        </p:nvCxnSpPr>
        <p:spPr>
          <a:xfrm>
            <a:off x="476793" y="2640876"/>
            <a:ext cx="2997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9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38BABE-53F9-4E6E-9139-7F17CBDBD585}"/>
              </a:ext>
            </a:extLst>
          </p:cNvPr>
          <p:cNvSpPr txBox="1"/>
          <p:nvPr/>
        </p:nvSpPr>
        <p:spPr>
          <a:xfrm>
            <a:off x="908908" y="1379284"/>
            <a:ext cx="5002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9 out of 10</a:t>
            </a:r>
          </a:p>
          <a:p>
            <a:r>
              <a:rPr lang="en-US" sz="5400" b="1" dirty="0">
                <a:latin typeface="Century Gothic" panose="020B0502020202020204" pitchFamily="34" charset="0"/>
              </a:rPr>
              <a:t>Canadians </a:t>
            </a:r>
            <a:br>
              <a:rPr lang="en-US" sz="5400" b="1" dirty="0">
                <a:latin typeface="Century Gothic" panose="020B0502020202020204" pitchFamily="34" charset="0"/>
              </a:rPr>
            </a:br>
            <a:r>
              <a:rPr lang="en-US" sz="5400" b="1" dirty="0">
                <a:latin typeface="Century Gothic" panose="020B0502020202020204" pitchFamily="34" charset="0"/>
              </a:rPr>
              <a:t>18+ </a:t>
            </a:r>
            <a:r>
              <a:rPr lang="en-US" sz="54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own a</a:t>
            </a:r>
          </a:p>
          <a:p>
            <a:r>
              <a:rPr lang="en-US" sz="54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smart device</a:t>
            </a:r>
            <a:endParaRPr lang="en-CA" sz="54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AB04C-CE5E-467D-80F9-961ADFA52D77}"/>
              </a:ext>
            </a:extLst>
          </p:cNvPr>
          <p:cNvSpPr/>
          <p:nvPr/>
        </p:nvSpPr>
        <p:spPr>
          <a:xfrm>
            <a:off x="0" y="2034977"/>
            <a:ext cx="12166600" cy="3772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Table 63">
            <a:extLst>
              <a:ext uri="{FF2B5EF4-FFF2-40B4-BE49-F238E27FC236}">
                <a16:creationId xmlns:a16="http://schemas.microsoft.com/office/drawing/2014/main" id="{E7782149-62BC-415D-9373-8239A8992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97932"/>
              </p:ext>
            </p:extLst>
          </p:nvPr>
        </p:nvGraphicFramePr>
        <p:xfrm>
          <a:off x="6096000" y="930624"/>
          <a:ext cx="472310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528">
                  <a:extLst>
                    <a:ext uri="{9D8B030D-6E8A-4147-A177-3AD203B41FA5}">
                      <a16:colId xmlns:a16="http://schemas.microsoft.com/office/drawing/2014/main" val="15687432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81960437"/>
                    </a:ext>
                  </a:extLst>
                </a:gridCol>
                <a:gridCol w="936977">
                  <a:extLst>
                    <a:ext uri="{9D8B030D-6E8A-4147-A177-3AD203B41FA5}">
                      <a16:colId xmlns:a16="http://schemas.microsoft.com/office/drawing/2014/main" val="2919982947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Smartphone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CA" sz="4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456499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Smart TV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CA" sz="4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04914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Fitness Band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CA" sz="4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9912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Smart Watch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CA" sz="4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2505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Smart Speaker</a:t>
                      </a:r>
                      <a:endParaRPr lang="en-CA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CA" sz="4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3605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Smart Home Hub/Controller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CA" sz="4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722279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76140855-5370-4F28-8096-89E88A52C795}"/>
              </a:ext>
            </a:extLst>
          </p:cNvPr>
          <p:cNvGrpSpPr/>
          <p:nvPr/>
        </p:nvGrpSpPr>
        <p:grpSpPr>
          <a:xfrm>
            <a:off x="9931218" y="1069270"/>
            <a:ext cx="585216" cy="4785689"/>
            <a:chOff x="9931218" y="900646"/>
            <a:chExt cx="585216" cy="478568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72F11BF-47A2-4E27-A526-5EFB3FC8D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31218" y="1740741"/>
              <a:ext cx="585216" cy="585216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DAD07B8-3E5D-453D-9559-4B3BC0BCC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1218" y="900646"/>
              <a:ext cx="585216" cy="585216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193BC7F-7EDE-480E-A475-313ED0CE4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31218" y="5101119"/>
              <a:ext cx="585216" cy="58521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FDC5E44-C629-4024-9994-AAF538D9F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31218" y="4230835"/>
              <a:ext cx="585216" cy="585216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417F358-E789-43DA-8EA9-88CEB7E6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31218" y="3420931"/>
              <a:ext cx="585216" cy="58521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624E82B-124F-4F17-857A-A9139D15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931218" y="2580836"/>
              <a:ext cx="585216" cy="58521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ADA02B-5F3B-44F8-84FD-18FD743D155B}"/>
              </a:ext>
            </a:extLst>
          </p:cNvPr>
          <p:cNvGrpSpPr/>
          <p:nvPr/>
        </p:nvGrpSpPr>
        <p:grpSpPr>
          <a:xfrm>
            <a:off x="5202435" y="435241"/>
            <a:ext cx="6444917" cy="369332"/>
            <a:chOff x="4784559" y="493471"/>
            <a:chExt cx="6444917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33D612-FD69-4715-92BE-72338ED70846}"/>
                </a:ext>
              </a:extLst>
            </p:cNvPr>
            <p:cNvSpPr txBox="1"/>
            <p:nvPr/>
          </p:nvSpPr>
          <p:spPr>
            <a:xfrm>
              <a:off x="6156158" y="493471"/>
              <a:ext cx="3701719" cy="369332"/>
            </a:xfrm>
            <a:prstGeom prst="rect">
              <a:avLst/>
            </a:prstGeom>
            <a:noFill/>
            <a:ln>
              <a:solidFill>
                <a:srgbClr val="70AD47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CA" sz="1800" dirty="0">
                  <a:latin typeface="Century Gothic" panose="020B0502020202020204" pitchFamily="34" charset="0"/>
                </a:rPr>
                <a:t>% ownership of Smart Devices</a:t>
              </a:r>
              <a:endParaRPr lang="en-CA" sz="18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353E78-241F-46EC-9165-9A8441AE8D5D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9857877" y="678137"/>
              <a:ext cx="1371599" cy="0"/>
            </a:xfrm>
            <a:prstGeom prst="line">
              <a:avLst/>
            </a:prstGeom>
            <a:ln w="9525">
              <a:solidFill>
                <a:srgbClr val="70A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6A5A68F-57DD-40B8-9B59-D78D27740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4559" y="681364"/>
              <a:ext cx="1371600" cy="5856"/>
            </a:xfrm>
            <a:prstGeom prst="line">
              <a:avLst/>
            </a:prstGeom>
            <a:ln w="9525">
              <a:solidFill>
                <a:srgbClr val="70A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32EEDC-59D4-47FA-A372-3E24C7D87CD9}"/>
              </a:ext>
            </a:extLst>
          </p:cNvPr>
          <p:cNvCxnSpPr>
            <a:cxnSpLocks/>
          </p:cNvCxnSpPr>
          <p:nvPr/>
        </p:nvCxnSpPr>
        <p:spPr>
          <a:xfrm>
            <a:off x="6334334" y="1762442"/>
            <a:ext cx="4203872" cy="0"/>
          </a:xfrm>
          <a:prstGeom prst="line">
            <a:avLst/>
          </a:prstGeom>
          <a:ln w="9525">
            <a:solidFill>
              <a:schemeClr val="bg1">
                <a:lumMod val="75000"/>
                <a:alpha val="5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910BA3-5A36-44C3-81B9-C5EC303FFC1B}"/>
              </a:ext>
            </a:extLst>
          </p:cNvPr>
          <p:cNvCxnSpPr>
            <a:cxnSpLocks/>
          </p:cNvCxnSpPr>
          <p:nvPr/>
        </p:nvCxnSpPr>
        <p:spPr>
          <a:xfrm>
            <a:off x="6334334" y="2639264"/>
            <a:ext cx="4203872" cy="0"/>
          </a:xfrm>
          <a:prstGeom prst="line">
            <a:avLst/>
          </a:prstGeom>
          <a:ln w="9525">
            <a:solidFill>
              <a:schemeClr val="bg1">
                <a:lumMod val="75000"/>
                <a:alpha val="5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6EFC4A-86B1-493A-93DE-88F20E3BB264}"/>
              </a:ext>
            </a:extLst>
          </p:cNvPr>
          <p:cNvCxnSpPr>
            <a:cxnSpLocks/>
          </p:cNvCxnSpPr>
          <p:nvPr/>
        </p:nvCxnSpPr>
        <p:spPr>
          <a:xfrm>
            <a:off x="6334334" y="3450324"/>
            <a:ext cx="4203872" cy="0"/>
          </a:xfrm>
          <a:prstGeom prst="line">
            <a:avLst/>
          </a:prstGeom>
          <a:ln w="9525">
            <a:solidFill>
              <a:schemeClr val="bg1">
                <a:lumMod val="75000"/>
                <a:alpha val="5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C65CB0-6FDE-4BBF-AE35-5B11789CB3B1}"/>
              </a:ext>
            </a:extLst>
          </p:cNvPr>
          <p:cNvSpPr txBox="1"/>
          <p:nvPr/>
        </p:nvSpPr>
        <p:spPr>
          <a:xfrm>
            <a:off x="2058190" y="6319932"/>
            <a:ext cx="34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Study of the Canadian Consumer Fall 2020 </a:t>
            </a:r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072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4A2B3-C536-41FA-A2FB-D66A8E90BEDD}"/>
              </a:ext>
            </a:extLst>
          </p:cNvPr>
          <p:cNvSpPr txBox="1"/>
          <p:nvPr/>
        </p:nvSpPr>
        <p:spPr>
          <a:xfrm>
            <a:off x="2058190" y="6319932"/>
            <a:ext cx="451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Study of the Canadian Consumer Fall 2019 and Fall 2020 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8CBB09-7D27-4B49-8C15-1091EC172795}"/>
              </a:ext>
            </a:extLst>
          </p:cNvPr>
          <p:cNvGrpSpPr/>
          <p:nvPr/>
        </p:nvGrpSpPr>
        <p:grpSpPr>
          <a:xfrm>
            <a:off x="4701204" y="1000028"/>
            <a:ext cx="7061306" cy="4457954"/>
            <a:chOff x="4622464" y="885728"/>
            <a:chExt cx="7061306" cy="445795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5608BC-6AC7-4C1F-A00E-1F3455B84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3350" y="885728"/>
              <a:ext cx="0" cy="4457954"/>
            </a:xfrm>
            <a:prstGeom prst="straightConnector1">
              <a:avLst/>
            </a:prstGeom>
            <a:ln w="22225">
              <a:solidFill>
                <a:srgbClr val="70AD47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96633C-FED5-4735-B7A4-CB7F48741738}"/>
                </a:ext>
              </a:extLst>
            </p:cNvPr>
            <p:cNvSpPr/>
            <p:nvPr/>
          </p:nvSpPr>
          <p:spPr>
            <a:xfrm>
              <a:off x="6657213" y="1960623"/>
              <a:ext cx="312274" cy="3122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12C1FE-D588-4700-A460-69315012D14C}"/>
                </a:ext>
              </a:extLst>
            </p:cNvPr>
            <p:cNvSpPr txBox="1"/>
            <p:nvPr/>
          </p:nvSpPr>
          <p:spPr>
            <a:xfrm>
              <a:off x="7123493" y="1651116"/>
              <a:ext cx="4560277" cy="11411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>
                <a:spcBef>
                  <a:spcPct val="0"/>
                </a:spcBef>
                <a:spcAft>
                  <a:spcPts val="600"/>
                </a:spcAft>
              </a:pPr>
              <a:r>
                <a:rPr lang="en-US" sz="5400" b="1" dirty="0">
                  <a:solidFill>
                    <a:srgbClr val="70AD47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21</a:t>
              </a:r>
              <a:r>
                <a:rPr lang="en-US" sz="5400" b="1" kern="1200" dirty="0">
                  <a:solidFill>
                    <a:srgbClr val="70AD47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% | +6.5M</a:t>
              </a:r>
              <a:endParaRPr lang="en-US" sz="5400" kern="1200" dirty="0">
                <a:solidFill>
                  <a:srgbClr val="70AD47"/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1FE4C2-360D-474A-8500-EB394A4DE4FC}"/>
                </a:ext>
              </a:extLst>
            </p:cNvPr>
            <p:cNvSpPr txBox="1"/>
            <p:nvPr/>
          </p:nvSpPr>
          <p:spPr>
            <a:xfrm>
              <a:off x="4622464" y="3952087"/>
              <a:ext cx="1946657" cy="4268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algn="r"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1" kern="1200" dirty="0">
                  <a:latin typeface="Century Gothic" panose="020B0502020202020204" pitchFamily="34" charset="0"/>
                  <a:ea typeface="+mj-ea"/>
                  <a:cs typeface="+mj-cs"/>
                </a:rPr>
                <a:t>Fall 2019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CB5E8-EDCC-4F05-8FE2-4924D00B569F}"/>
                </a:ext>
              </a:extLst>
            </p:cNvPr>
            <p:cNvSpPr txBox="1"/>
            <p:nvPr/>
          </p:nvSpPr>
          <p:spPr>
            <a:xfrm>
              <a:off x="5123045" y="1900904"/>
              <a:ext cx="1446076" cy="48740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algn="r"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1" kern="1200" dirty="0">
                  <a:latin typeface="Century Gothic" panose="020B0502020202020204" pitchFamily="34" charset="0"/>
                  <a:ea typeface="+mj-ea"/>
                  <a:cs typeface="+mj-cs"/>
                </a:rPr>
                <a:t>Fall 2020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62055C-3C60-465A-A9F1-3EC59E0ABC67}"/>
                </a:ext>
              </a:extLst>
            </p:cNvPr>
            <p:cNvSpPr txBox="1"/>
            <p:nvPr/>
          </p:nvSpPr>
          <p:spPr>
            <a:xfrm>
              <a:off x="9855205" y="2395272"/>
              <a:ext cx="158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Canadians 18+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07D0E7-BD25-4982-A370-39B3A3137F83}"/>
                </a:ext>
              </a:extLst>
            </p:cNvPr>
            <p:cNvSpPr/>
            <p:nvPr/>
          </p:nvSpPr>
          <p:spPr>
            <a:xfrm>
              <a:off x="6657213" y="3997672"/>
              <a:ext cx="312274" cy="3122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6D9106-E3B1-4A86-A093-EF5C3CF507C6}"/>
                </a:ext>
              </a:extLst>
            </p:cNvPr>
            <p:cNvGrpSpPr/>
            <p:nvPr/>
          </p:nvGrpSpPr>
          <p:grpSpPr>
            <a:xfrm>
              <a:off x="7123492" y="3663590"/>
              <a:ext cx="4560277" cy="1141169"/>
              <a:chOff x="2243265" y="3783279"/>
              <a:chExt cx="4560277" cy="1141169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4CF2FC-F111-483D-9E69-82F0CDF864B8}"/>
                  </a:ext>
                </a:extLst>
              </p:cNvPr>
              <p:cNvSpPr txBox="1"/>
              <p:nvPr/>
            </p:nvSpPr>
            <p:spPr>
              <a:xfrm>
                <a:off x="2243265" y="3783279"/>
                <a:ext cx="4560277" cy="11411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5400" b="1" kern="120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11% | +3.3M</a:t>
                </a:r>
                <a:endParaRPr lang="en-US" sz="5400" kern="12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7C283D-31B6-42EB-BDDA-51641F512ABA}"/>
                  </a:ext>
                </a:extLst>
              </p:cNvPr>
              <p:cNvSpPr txBox="1"/>
              <p:nvPr/>
            </p:nvSpPr>
            <p:spPr>
              <a:xfrm>
                <a:off x="4623016" y="4570669"/>
                <a:ext cx="15843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latin typeface="Century Gothic" panose="020B0502020202020204" pitchFamily="34" charset="0"/>
                  </a:rPr>
                  <a:t>Canadians 18+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0ED6B31-87C4-41C3-98CD-07FC81588A29}"/>
              </a:ext>
            </a:extLst>
          </p:cNvPr>
          <p:cNvSpPr txBox="1"/>
          <p:nvPr/>
        </p:nvSpPr>
        <p:spPr>
          <a:xfrm>
            <a:off x="687058" y="756149"/>
            <a:ext cx="4772714" cy="4639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entury Gothic" panose="020B0502020202020204" pitchFamily="34" charset="0"/>
              </a:rPr>
              <a:t>Those who </a:t>
            </a:r>
            <a:r>
              <a:rPr lang="en-US" sz="54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own a smart speaker</a:t>
            </a:r>
            <a:br>
              <a:rPr lang="en-US" sz="5400" b="1" dirty="0">
                <a:latin typeface="Century Gothic" panose="020B0502020202020204" pitchFamily="34" charset="0"/>
              </a:rPr>
            </a:br>
            <a:r>
              <a:rPr lang="en-US" sz="5400" b="1" dirty="0">
                <a:latin typeface="Century Gothic" panose="020B0502020202020204" pitchFamily="34" charset="0"/>
              </a:rPr>
              <a:t>have almost doubled </a:t>
            </a:r>
            <a:br>
              <a:rPr lang="en-US" sz="5400" b="1" dirty="0">
                <a:solidFill>
                  <a:srgbClr val="70AD47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in the past 12 months. </a:t>
            </a:r>
            <a:endParaRPr lang="en-US" sz="2000" kern="12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293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5ADD720-161E-4202-B175-429D833A8627}"/>
              </a:ext>
            </a:extLst>
          </p:cNvPr>
          <p:cNvGrpSpPr/>
          <p:nvPr/>
        </p:nvGrpSpPr>
        <p:grpSpPr>
          <a:xfrm>
            <a:off x="3928545" y="508898"/>
            <a:ext cx="7979641" cy="5830180"/>
            <a:chOff x="4258745" y="508898"/>
            <a:chExt cx="7979641" cy="583018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0DAEBB7-FFF3-4DCC-8EC6-D59E292F675F}"/>
                </a:ext>
              </a:extLst>
            </p:cNvPr>
            <p:cNvGrpSpPr/>
            <p:nvPr/>
          </p:nvGrpSpPr>
          <p:grpSpPr>
            <a:xfrm>
              <a:off x="4604193" y="508898"/>
              <a:ext cx="3139001" cy="1596312"/>
              <a:chOff x="4586706" y="815355"/>
              <a:chExt cx="3139001" cy="159631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818C9D-5660-458E-AF98-9A95725126B9}"/>
                  </a:ext>
                </a:extLst>
              </p:cNvPr>
              <p:cNvSpPr txBox="1"/>
              <p:nvPr/>
            </p:nvSpPr>
            <p:spPr>
              <a:xfrm>
                <a:off x="5262507" y="815355"/>
                <a:ext cx="1132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entury Gothic" panose="020B0502020202020204" pitchFamily="34" charset="0"/>
                  </a:rPr>
                  <a:t>Gender</a:t>
                </a:r>
                <a:endParaRPr lang="en-CA" sz="2000" b="1" dirty="0"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BF70325-ECE9-4561-B2AA-16CB4F6F207F}"/>
                  </a:ext>
                </a:extLst>
              </p:cNvPr>
              <p:cNvGrpSpPr/>
              <p:nvPr/>
            </p:nvGrpSpPr>
            <p:grpSpPr>
              <a:xfrm>
                <a:off x="4586706" y="1082448"/>
                <a:ext cx="3139001" cy="1329219"/>
                <a:chOff x="4586706" y="914133"/>
                <a:chExt cx="3139001" cy="1329219"/>
              </a:xfrm>
            </p:grpSpPr>
            <p:graphicFrame>
              <p:nvGraphicFramePr>
                <p:cNvPr id="18" name="Chart 17">
                  <a:extLst>
                    <a:ext uri="{FF2B5EF4-FFF2-40B4-BE49-F238E27FC236}">
                      <a16:creationId xmlns:a16="http://schemas.microsoft.com/office/drawing/2014/main" id="{D2F887C8-9221-4C42-A5BE-9D162C86017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827163867"/>
                    </p:ext>
                  </p:extLst>
                </p:nvPr>
              </p:nvGraphicFramePr>
              <p:xfrm>
                <a:off x="4586706" y="914133"/>
                <a:ext cx="3139001" cy="132921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5AEBAE8-ED15-4D89-AFF9-FD0F4972E0BD}"/>
                    </a:ext>
                  </a:extLst>
                </p:cNvPr>
                <p:cNvSpPr txBox="1"/>
                <p:nvPr/>
              </p:nvSpPr>
              <p:spPr>
                <a:xfrm>
                  <a:off x="7105524" y="1160646"/>
                  <a:ext cx="619071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400" b="1" dirty="0">
                      <a:latin typeface="Century Gothic" panose="020B0502020202020204" pitchFamily="34" charset="0"/>
                    </a:rPr>
                    <a:t>108</a:t>
                  </a:r>
                  <a:endParaRPr lang="en-CA" sz="14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138B431-B508-4FD7-A226-A47086830F80}"/>
                    </a:ext>
                  </a:extLst>
                </p:cNvPr>
                <p:cNvSpPr txBox="1"/>
                <p:nvPr/>
              </p:nvSpPr>
              <p:spPr>
                <a:xfrm>
                  <a:off x="6878175" y="1689127"/>
                  <a:ext cx="499410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400" b="1" dirty="0">
                      <a:latin typeface="Century Gothic" panose="020B0502020202020204" pitchFamily="34" charset="0"/>
                    </a:rPr>
                    <a:t>91</a:t>
                  </a:r>
                  <a:endParaRPr lang="en-CA" sz="14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1530733-D337-4585-8775-52F55416292B}"/>
                </a:ext>
              </a:extLst>
            </p:cNvPr>
            <p:cNvGrpSpPr/>
            <p:nvPr/>
          </p:nvGrpSpPr>
          <p:grpSpPr>
            <a:xfrm>
              <a:off x="7884919" y="508898"/>
              <a:ext cx="4353467" cy="2115083"/>
              <a:chOff x="8086286" y="815355"/>
              <a:chExt cx="4353467" cy="211508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28E82F-E916-4022-854A-4BBDB85E289C}"/>
                  </a:ext>
                </a:extLst>
              </p:cNvPr>
              <p:cNvSpPr txBox="1"/>
              <p:nvPr/>
            </p:nvSpPr>
            <p:spPr>
              <a:xfrm>
                <a:off x="9269807" y="815355"/>
                <a:ext cx="2263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entury Gothic" panose="020B0502020202020204" pitchFamily="34" charset="0"/>
                  </a:rPr>
                  <a:t>Personal Income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BEBB917-2846-48D6-862A-D1BCA2F8D84D}"/>
                  </a:ext>
                </a:extLst>
              </p:cNvPr>
              <p:cNvGrpSpPr/>
              <p:nvPr/>
            </p:nvGrpSpPr>
            <p:grpSpPr>
              <a:xfrm>
                <a:off x="8086286" y="1082448"/>
                <a:ext cx="4353467" cy="1847990"/>
                <a:chOff x="7721538" y="826219"/>
                <a:chExt cx="4353467" cy="1847990"/>
              </a:xfrm>
            </p:grpSpPr>
            <p:graphicFrame>
              <p:nvGraphicFramePr>
                <p:cNvPr id="32" name="Chart 31">
                  <a:extLst>
                    <a:ext uri="{FF2B5EF4-FFF2-40B4-BE49-F238E27FC236}">
                      <a16:creationId xmlns:a16="http://schemas.microsoft.com/office/drawing/2014/main" id="{4F4B2C02-30E2-4902-8470-52E1BBEF9744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076687177"/>
                    </p:ext>
                  </p:extLst>
                </p:nvPr>
              </p:nvGraphicFramePr>
              <p:xfrm>
                <a:off x="7721538" y="826219"/>
                <a:ext cx="4353467" cy="18479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65A7DA9-3852-4A46-9C2B-A8E9E0B748F3}"/>
                    </a:ext>
                  </a:extLst>
                </p:cNvPr>
                <p:cNvSpPr txBox="1"/>
                <p:nvPr/>
              </p:nvSpPr>
              <p:spPr>
                <a:xfrm>
                  <a:off x="11239834" y="1067057"/>
                  <a:ext cx="517300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>
                    <a:defRPr sz="1400">
                      <a:latin typeface="Century Gothic" panose="020B0502020202020204" pitchFamily="34" charset="0"/>
                    </a:defRPr>
                  </a:lvl1pPr>
                </a:lstStyle>
                <a:p>
                  <a:r>
                    <a:rPr lang="en-US" b="1" dirty="0"/>
                    <a:t>138</a:t>
                  </a:r>
                  <a:endParaRPr lang="en-CA" b="1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F3EC963-9405-4834-8D7F-E212783E974E}"/>
                    </a:ext>
                  </a:extLst>
                </p:cNvPr>
                <p:cNvSpPr txBox="1"/>
                <p:nvPr/>
              </p:nvSpPr>
              <p:spPr>
                <a:xfrm>
                  <a:off x="10778452" y="1591631"/>
                  <a:ext cx="517299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>
                    <a:defRPr sz="1400">
                      <a:latin typeface="Century Gothic" panose="020B0502020202020204" pitchFamily="34" charset="0"/>
                    </a:defRPr>
                  </a:lvl1pPr>
                </a:lstStyle>
                <a:p>
                  <a:r>
                    <a:rPr lang="en-US" b="1" dirty="0"/>
                    <a:t>108</a:t>
                  </a:r>
                  <a:endParaRPr lang="en-CA" b="1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0F6A3B-CE99-45D7-83E7-FAE394E32775}"/>
                    </a:ext>
                  </a:extLst>
                </p:cNvPr>
                <p:cNvSpPr txBox="1"/>
                <p:nvPr/>
              </p:nvSpPr>
              <p:spPr>
                <a:xfrm>
                  <a:off x="10401571" y="2114714"/>
                  <a:ext cx="554341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>
                    <a:defRPr sz="1400">
                      <a:latin typeface="Century Gothic" panose="020B0502020202020204" pitchFamily="34" charset="0"/>
                    </a:defRPr>
                  </a:lvl1pPr>
                </a:lstStyle>
                <a:p>
                  <a:r>
                    <a:rPr lang="en-US" b="1" dirty="0"/>
                    <a:t>86</a:t>
                  </a:r>
                  <a:endParaRPr lang="en-CA" b="1" dirty="0"/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AAA5DD3-8DA0-4493-9FC1-53A72A6BE1D3}"/>
                </a:ext>
              </a:extLst>
            </p:cNvPr>
            <p:cNvGrpSpPr/>
            <p:nvPr/>
          </p:nvGrpSpPr>
          <p:grpSpPr>
            <a:xfrm>
              <a:off x="4258745" y="3169623"/>
              <a:ext cx="3652620" cy="2662609"/>
              <a:chOff x="4169876" y="3033358"/>
              <a:chExt cx="3652620" cy="26626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A65884-D7AB-4100-97FE-0F60E37CBFBB}"/>
                  </a:ext>
                </a:extLst>
              </p:cNvPr>
              <p:cNvSpPr txBox="1"/>
              <p:nvPr/>
            </p:nvSpPr>
            <p:spPr>
              <a:xfrm>
                <a:off x="5159367" y="3033358"/>
                <a:ext cx="2258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entury Gothic" panose="020B0502020202020204" pitchFamily="34" charset="0"/>
                  </a:rPr>
                  <a:t>Occupation</a:t>
                </a:r>
                <a:endParaRPr lang="en-CA" sz="2000" b="1" dirty="0"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B6E0C81-4BFD-4CD7-9B60-F02FBF184C47}"/>
                  </a:ext>
                </a:extLst>
              </p:cNvPr>
              <p:cNvGrpSpPr/>
              <p:nvPr/>
            </p:nvGrpSpPr>
            <p:grpSpPr>
              <a:xfrm>
                <a:off x="4169876" y="3322652"/>
                <a:ext cx="3652620" cy="2373315"/>
                <a:chOff x="7848206" y="2886818"/>
                <a:chExt cx="3652620" cy="2373315"/>
              </a:xfrm>
            </p:grpSpPr>
            <p:graphicFrame>
              <p:nvGraphicFramePr>
                <p:cNvPr id="33" name="Chart 32">
                  <a:extLst>
                    <a:ext uri="{FF2B5EF4-FFF2-40B4-BE49-F238E27FC236}">
                      <a16:creationId xmlns:a16="http://schemas.microsoft.com/office/drawing/2014/main" id="{620BCD05-F31D-433C-851F-540D94BD270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372584565"/>
                    </p:ext>
                  </p:extLst>
                </p:nvPr>
              </p:nvGraphicFramePr>
              <p:xfrm>
                <a:off x="7848206" y="2886818"/>
                <a:ext cx="3614787" cy="237331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8E39823-2005-4D99-833E-F05D77627391}"/>
                    </a:ext>
                  </a:extLst>
                </p:cNvPr>
                <p:cNvSpPr txBox="1"/>
                <p:nvPr/>
              </p:nvSpPr>
              <p:spPr>
                <a:xfrm>
                  <a:off x="11007724" y="3126684"/>
                  <a:ext cx="4931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entury Gothic" panose="020B0502020202020204" pitchFamily="34" charset="0"/>
                    </a:rPr>
                    <a:t>124</a:t>
                  </a:r>
                  <a:endParaRPr lang="en-CA" sz="14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708F7DC-EEB1-4CB8-BD9E-273511A0EF1C}"/>
                    </a:ext>
                  </a:extLst>
                </p:cNvPr>
                <p:cNvSpPr txBox="1"/>
                <p:nvPr/>
              </p:nvSpPr>
              <p:spPr>
                <a:xfrm>
                  <a:off x="10855589" y="4180340"/>
                  <a:ext cx="4931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entury Gothic" panose="020B0502020202020204" pitchFamily="34" charset="0"/>
                    </a:rPr>
                    <a:t>124</a:t>
                  </a:r>
                  <a:endParaRPr lang="en-CA" sz="14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104E7DB-A6A1-4B28-8D0B-CE3624DA32CF}"/>
                    </a:ext>
                  </a:extLst>
                </p:cNvPr>
                <p:cNvSpPr txBox="1"/>
                <p:nvPr/>
              </p:nvSpPr>
              <p:spPr>
                <a:xfrm>
                  <a:off x="10382143" y="4703799"/>
                  <a:ext cx="4395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entury Gothic" panose="020B0502020202020204" pitchFamily="34" charset="0"/>
                    </a:rPr>
                    <a:t>86</a:t>
                  </a:r>
                  <a:endParaRPr lang="en-CA" sz="14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00DCC5D-AD8A-439D-BC3A-11A4968DDF9C}"/>
                    </a:ext>
                  </a:extLst>
                </p:cNvPr>
                <p:cNvSpPr txBox="1"/>
                <p:nvPr/>
              </p:nvSpPr>
              <p:spPr>
                <a:xfrm>
                  <a:off x="11007144" y="3661948"/>
                  <a:ext cx="4931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entury Gothic" panose="020B0502020202020204" pitchFamily="34" charset="0"/>
                    </a:rPr>
                    <a:t>121</a:t>
                  </a:r>
                  <a:endParaRPr lang="en-CA" sz="14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ACFB3A3-ADF5-4922-B308-53EB8725BA29}"/>
                </a:ext>
              </a:extLst>
            </p:cNvPr>
            <p:cNvGrpSpPr/>
            <p:nvPr/>
          </p:nvGrpSpPr>
          <p:grpSpPr>
            <a:xfrm>
              <a:off x="7831439" y="3169623"/>
              <a:ext cx="4137862" cy="3169455"/>
              <a:chOff x="8030825" y="3031343"/>
              <a:chExt cx="4137862" cy="316945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B6DB9C-3436-4010-823E-08F10B49BF9C}"/>
                  </a:ext>
                </a:extLst>
              </p:cNvPr>
              <p:cNvSpPr txBox="1"/>
              <p:nvPr/>
            </p:nvSpPr>
            <p:spPr>
              <a:xfrm>
                <a:off x="9293158" y="3031343"/>
                <a:ext cx="7072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Century Gothic" panose="020B0502020202020204" pitchFamily="34" charset="0"/>
                  </a:rPr>
                  <a:t>Age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D8A9058-3595-4705-B5C8-2660FEF870D7}"/>
                  </a:ext>
                </a:extLst>
              </p:cNvPr>
              <p:cNvGrpSpPr/>
              <p:nvPr/>
            </p:nvGrpSpPr>
            <p:grpSpPr>
              <a:xfrm>
                <a:off x="8030825" y="3322652"/>
                <a:ext cx="4137862" cy="2878146"/>
                <a:chOff x="4058559" y="2464411"/>
                <a:chExt cx="4137862" cy="2878146"/>
              </a:xfrm>
            </p:grpSpPr>
            <p:graphicFrame>
              <p:nvGraphicFramePr>
                <p:cNvPr id="19" name="Chart 18">
                  <a:extLst>
                    <a:ext uri="{FF2B5EF4-FFF2-40B4-BE49-F238E27FC236}">
                      <a16:creationId xmlns:a16="http://schemas.microsoft.com/office/drawing/2014/main" id="{CB0BA6EA-1D51-4440-BC85-FEE228B97FF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39894293"/>
                    </p:ext>
                  </p:extLst>
                </p:nvPr>
              </p:nvGraphicFramePr>
              <p:xfrm>
                <a:off x="5251682" y="2464411"/>
                <a:ext cx="2725721" cy="287814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D56D7F7-E5A4-47E6-AD22-78C3AF2B3144}"/>
                    </a:ext>
                  </a:extLst>
                </p:cNvPr>
                <p:cNvGrpSpPr/>
                <p:nvPr/>
              </p:nvGrpSpPr>
              <p:grpSpPr>
                <a:xfrm>
                  <a:off x="6340311" y="2704725"/>
                  <a:ext cx="1856110" cy="2395817"/>
                  <a:chOff x="1497277" y="3325507"/>
                  <a:chExt cx="1856110" cy="2395817"/>
                </a:xfrm>
              </p:grpSpPr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FDA4F28-DDF3-4EC4-83A1-0A9097464447}"/>
                      </a:ext>
                    </a:extLst>
                  </p:cNvPr>
                  <p:cNvSpPr txBox="1"/>
                  <p:nvPr/>
                </p:nvSpPr>
                <p:spPr>
                  <a:xfrm>
                    <a:off x="1497277" y="5413547"/>
                    <a:ext cx="43954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55</a:t>
                    </a:r>
                    <a:endParaRPr lang="en-CA" b="1" dirty="0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A80E3F6-C049-4A21-A3B5-A140DF15042D}"/>
                      </a:ext>
                    </a:extLst>
                  </p:cNvPr>
                  <p:cNvSpPr txBox="1"/>
                  <p:nvPr/>
                </p:nvSpPr>
                <p:spPr>
                  <a:xfrm>
                    <a:off x="2511911" y="3325507"/>
                    <a:ext cx="6190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120</a:t>
                    </a:r>
                    <a:endParaRPr lang="en-CA" b="1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B77C60D-5783-42A4-B75B-CE94F8121C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73170" y="3855147"/>
                    <a:ext cx="68021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129</a:t>
                    </a:r>
                    <a:endParaRPr lang="en-CA" b="1" dirty="0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E9F825C-7479-4A59-9ABA-E199AC50FB96}"/>
                      </a:ext>
                    </a:extLst>
                  </p:cNvPr>
                  <p:cNvSpPr txBox="1"/>
                  <p:nvPr/>
                </p:nvSpPr>
                <p:spPr>
                  <a:xfrm>
                    <a:off x="2436909" y="4366275"/>
                    <a:ext cx="75029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115</a:t>
                    </a:r>
                    <a:endParaRPr lang="en-CA" b="1" dirty="0"/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1D42FED-733B-4070-99C5-CAC6C5C86D60}"/>
                      </a:ext>
                    </a:extLst>
                  </p:cNvPr>
                  <p:cNvSpPr txBox="1"/>
                  <p:nvPr/>
                </p:nvSpPr>
                <p:spPr>
                  <a:xfrm>
                    <a:off x="1732848" y="4886611"/>
                    <a:ext cx="43954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70</a:t>
                    </a:r>
                    <a:endParaRPr lang="en-CA" b="1" dirty="0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134C8242-7303-447C-BF2F-52E8907B5F5D}"/>
                    </a:ext>
                  </a:extLst>
                </p:cNvPr>
                <p:cNvGrpSpPr/>
                <p:nvPr/>
              </p:nvGrpSpPr>
              <p:grpSpPr>
                <a:xfrm>
                  <a:off x="4058559" y="2633921"/>
                  <a:ext cx="1288705" cy="2568813"/>
                  <a:chOff x="4058559" y="2633921"/>
                  <a:chExt cx="1288705" cy="2568813"/>
                </a:xfrm>
              </p:grpSpPr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1E0767F7-1C3E-455C-8627-5C070A321447}"/>
                      </a:ext>
                    </a:extLst>
                  </p:cNvPr>
                  <p:cNvSpPr txBox="1"/>
                  <p:nvPr/>
                </p:nvSpPr>
                <p:spPr>
                  <a:xfrm>
                    <a:off x="4381168" y="2633921"/>
                    <a:ext cx="958508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 fontAlgn="b"/>
                    <a:r>
                      <a:rPr lang="en-CA" sz="1200" b="1" i="0" u="none" strike="noStrike" dirty="0" err="1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GenZ</a:t>
                    </a:r>
                    <a:b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</a:br>
                    <a: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(1996-2002)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573DB3A1-DA64-4795-B83B-EE681DAACDE9}"/>
                      </a:ext>
                    </a:extLst>
                  </p:cNvPr>
                  <p:cNvSpPr txBox="1"/>
                  <p:nvPr/>
                </p:nvSpPr>
                <p:spPr>
                  <a:xfrm>
                    <a:off x="4058559" y="4771847"/>
                    <a:ext cx="1284911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 fontAlgn="b"/>
                    <a:r>
                      <a: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Pre-Boomers</a:t>
                    </a:r>
                    <a:b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</a:br>
                    <a: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(pre 1946)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13B1C3E-6660-4AD5-9157-12A572640DE3}"/>
                      </a:ext>
                    </a:extLst>
                  </p:cNvPr>
                  <p:cNvSpPr txBox="1"/>
                  <p:nvPr/>
                </p:nvSpPr>
                <p:spPr>
                  <a:xfrm>
                    <a:off x="4058559" y="4230237"/>
                    <a:ext cx="1284911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 fontAlgn="b"/>
                    <a:r>
                      <a: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Boomers</a:t>
                    </a:r>
                    <a:b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</a:br>
                    <a: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(1946-1965)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2D3A066-4F5E-4573-9283-EEA439AADE4E}"/>
                      </a:ext>
                    </a:extLst>
                  </p:cNvPr>
                  <p:cNvSpPr txBox="1"/>
                  <p:nvPr/>
                </p:nvSpPr>
                <p:spPr>
                  <a:xfrm>
                    <a:off x="4058559" y="3698274"/>
                    <a:ext cx="1284911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 fontAlgn="b"/>
                    <a:r>
                      <a:rPr lang="en-CA" sz="1200" b="1" i="0" u="none" strike="noStrike" dirty="0" err="1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GenX</a:t>
                    </a:r>
                    <a:b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</a:br>
                    <a: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(1966-1979)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E1C8165A-9B18-44A8-997B-F4EB78B03C4E}"/>
                      </a:ext>
                    </a:extLst>
                  </p:cNvPr>
                  <p:cNvSpPr txBox="1"/>
                  <p:nvPr/>
                </p:nvSpPr>
                <p:spPr>
                  <a:xfrm>
                    <a:off x="4062353" y="3172811"/>
                    <a:ext cx="1284911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 fontAlgn="b"/>
                    <a:r>
                      <a: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GenY</a:t>
                    </a:r>
                    <a:b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</a:br>
                    <a:r>
                      <a: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rPr>
                      <a:t>(1980-1995)</a:t>
                    </a:r>
                  </a:p>
                </p:txBody>
              </p:sp>
            </p:grp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B7784DC-04A6-4AF3-9400-A0E69F341D99}"/>
                </a:ext>
              </a:extLst>
            </p:cNvPr>
            <p:cNvGrpSpPr/>
            <p:nvPr/>
          </p:nvGrpSpPr>
          <p:grpSpPr>
            <a:xfrm>
              <a:off x="4807000" y="2660407"/>
              <a:ext cx="6806729" cy="369332"/>
              <a:chOff x="4775548" y="2681189"/>
              <a:chExt cx="6806729" cy="36933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6E69F31-9113-4677-B91E-B9F7609E1792}"/>
                  </a:ext>
                </a:extLst>
              </p:cNvPr>
              <p:cNvSpPr txBox="1"/>
              <p:nvPr/>
            </p:nvSpPr>
            <p:spPr>
              <a:xfrm>
                <a:off x="6614476" y="2681189"/>
                <a:ext cx="3139001" cy="369332"/>
              </a:xfrm>
              <a:prstGeom prst="rect">
                <a:avLst/>
              </a:prstGeom>
              <a:noFill/>
              <a:ln>
                <a:solidFill>
                  <a:srgbClr val="70AD47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% Reach by Demographic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7C885A2-1E68-4EEA-B7C8-B33897DA5923}"/>
                  </a:ext>
                </a:extLst>
              </p:cNvPr>
              <p:cNvCxnSpPr>
                <a:cxnSpLocks/>
                <a:stCxn id="64" idx="3"/>
              </p:cNvCxnSpPr>
              <p:nvPr/>
            </p:nvCxnSpPr>
            <p:spPr>
              <a:xfrm>
                <a:off x="9753477" y="2865855"/>
                <a:ext cx="1828800" cy="0"/>
              </a:xfrm>
              <a:prstGeom prst="line">
                <a:avLst/>
              </a:prstGeom>
              <a:ln w="9525">
                <a:solidFill>
                  <a:srgbClr val="70A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07DEE4E-547F-4757-A96A-9FA0B0259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75548" y="2865855"/>
                <a:ext cx="1828800" cy="5856"/>
              </a:xfrm>
              <a:prstGeom prst="line">
                <a:avLst/>
              </a:prstGeom>
              <a:ln w="9525">
                <a:solidFill>
                  <a:srgbClr val="70A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120004-9801-4A21-A73B-52C8E30DCA60}"/>
              </a:ext>
            </a:extLst>
          </p:cNvPr>
          <p:cNvGrpSpPr/>
          <p:nvPr/>
        </p:nvGrpSpPr>
        <p:grpSpPr>
          <a:xfrm>
            <a:off x="611737" y="807319"/>
            <a:ext cx="4162669" cy="4078556"/>
            <a:chOff x="510137" y="718419"/>
            <a:chExt cx="4162669" cy="407855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9A36450-6F4F-44DB-8C0F-464560EAA207}"/>
                </a:ext>
              </a:extLst>
            </p:cNvPr>
            <p:cNvSpPr txBox="1"/>
            <p:nvPr/>
          </p:nvSpPr>
          <p:spPr>
            <a:xfrm>
              <a:off x="510137" y="936010"/>
              <a:ext cx="416266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n-US" sz="5200" dirty="0">
                  <a:solidFill>
                    <a:schemeClr val="tx1"/>
                  </a:solidFill>
                </a:rPr>
                <a:t>Smart Speaker </a:t>
              </a:r>
              <a:r>
                <a:rPr lang="en-US" sz="5200" dirty="0">
                  <a:solidFill>
                    <a:srgbClr val="70AD47"/>
                  </a:solidFill>
                </a:rPr>
                <a:t>Owners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8D0AD6-3D5E-4C02-A1A9-F7AEF091937D}"/>
                </a:ext>
              </a:extLst>
            </p:cNvPr>
            <p:cNvSpPr txBox="1"/>
            <p:nvPr/>
          </p:nvSpPr>
          <p:spPr>
            <a:xfrm>
              <a:off x="521727" y="3473536"/>
              <a:ext cx="30367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E913B"/>
                </a:buClr>
              </a:pPr>
              <a:r>
                <a:rPr lang="en-US" sz="2000" b="1" dirty="0">
                  <a:latin typeface="Century Gothic" panose="020B0502020202020204" pitchFamily="34" charset="0"/>
                </a:rPr>
                <a:t>Younger professionals </a:t>
              </a:r>
              <a:r>
                <a:rPr lang="en-US" sz="2000" dirty="0">
                  <a:latin typeface="Century Gothic" panose="020B0502020202020204" pitchFamily="34" charset="0"/>
                </a:rPr>
                <a:t>with </a:t>
              </a:r>
              <a:r>
                <a:rPr lang="en-US" sz="2000" b="1" dirty="0">
                  <a:latin typeface="Century Gothic" panose="020B0502020202020204" pitchFamily="34" charset="0"/>
                </a:rPr>
                <a:t>higher incomes </a:t>
              </a:r>
              <a:r>
                <a:rPr lang="en-US" sz="2000" dirty="0">
                  <a:latin typeface="Century Gothic" panose="020B0502020202020204" pitchFamily="34" charset="0"/>
                </a:rPr>
                <a:t>are more likely to own </a:t>
              </a:r>
              <a:br>
                <a:rPr lang="en-US" sz="2000" dirty="0">
                  <a:latin typeface="Century Gothic" panose="020B0502020202020204" pitchFamily="34" charset="0"/>
                </a:rPr>
              </a:br>
              <a:r>
                <a:rPr lang="en-US" sz="2000" dirty="0">
                  <a:latin typeface="Century Gothic" panose="020B0502020202020204" pitchFamily="34" charset="0"/>
                </a:rPr>
                <a:t>a smart speaker</a:t>
              </a: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A06EA5E0-344F-4301-9B18-914AB9912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66702" y="718419"/>
              <a:ext cx="986454" cy="98645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2788BA-D8EF-4A22-BDCC-FC23E88ACB82}"/>
              </a:ext>
            </a:extLst>
          </p:cNvPr>
          <p:cNvSpPr txBox="1"/>
          <p:nvPr/>
        </p:nvSpPr>
        <p:spPr>
          <a:xfrm>
            <a:off x="2058190" y="6319932"/>
            <a:ext cx="34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Study of the Canadian Consumer Fall 2020 </a:t>
            </a:r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73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9CC67DA-FAFB-4043-8C59-340D71880D68}"/>
              </a:ext>
            </a:extLst>
          </p:cNvPr>
          <p:cNvSpPr txBox="1"/>
          <p:nvPr/>
        </p:nvSpPr>
        <p:spPr>
          <a:xfrm>
            <a:off x="2058190" y="6319932"/>
            <a:ext cx="34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Study of the Canadian Consumer Fall 2020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18+, Own a Voice-Activated Smart Speaker</a:t>
            </a:r>
            <a:endParaRPr lang="en-CA" sz="1000" dirty="0">
              <a:latin typeface="+mj-lt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34AE0E7-385E-4792-9949-C60AD9E24831}"/>
              </a:ext>
            </a:extLst>
          </p:cNvPr>
          <p:cNvGrpSpPr/>
          <p:nvPr/>
        </p:nvGrpSpPr>
        <p:grpSpPr>
          <a:xfrm>
            <a:off x="-304173" y="2740257"/>
            <a:ext cx="12180421" cy="2509878"/>
            <a:chOff x="-413657" y="2619941"/>
            <a:chExt cx="12180421" cy="250987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1C5FBDE-B1F9-4623-BD40-402C82408894}"/>
                </a:ext>
              </a:extLst>
            </p:cNvPr>
            <p:cNvGrpSpPr/>
            <p:nvPr/>
          </p:nvGrpSpPr>
          <p:grpSpPr>
            <a:xfrm>
              <a:off x="-413657" y="3429000"/>
              <a:ext cx="12180421" cy="1700819"/>
              <a:chOff x="-612949" y="3617841"/>
              <a:chExt cx="12180421" cy="170081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B57C61-3947-4609-8873-55A4D51BB804}"/>
                  </a:ext>
                </a:extLst>
              </p:cNvPr>
              <p:cNvSpPr txBox="1"/>
              <p:nvPr/>
            </p:nvSpPr>
            <p:spPr>
              <a:xfrm rot="-2700000">
                <a:off x="8876746" y="4377266"/>
                <a:ext cx="1630080" cy="2961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Weather Updates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CEC88A-3E34-4A7A-9ACF-47E557831FFF}"/>
                  </a:ext>
                </a:extLst>
              </p:cNvPr>
              <p:cNvSpPr txBox="1"/>
              <p:nvPr/>
            </p:nvSpPr>
            <p:spPr>
              <a:xfrm rot="-2700000">
                <a:off x="2185037" y="4281084"/>
                <a:ext cx="1367930" cy="32004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Sports Updates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73162F5-B602-4A44-8A4A-C1C242DE4479}"/>
                  </a:ext>
                </a:extLst>
              </p:cNvPr>
              <p:cNvSpPr txBox="1"/>
              <p:nvPr/>
            </p:nvSpPr>
            <p:spPr>
              <a:xfrm rot="-2700000">
                <a:off x="1407076" y="4400580"/>
                <a:ext cx="1705905" cy="3200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Made a Phone Call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3765A7-D684-4084-9BDB-7F45D4A12E9C}"/>
                  </a:ext>
                </a:extLst>
              </p:cNvPr>
              <p:cNvSpPr txBox="1"/>
              <p:nvPr/>
            </p:nvSpPr>
            <p:spPr>
              <a:xfrm rot="18900000">
                <a:off x="1192209" y="4225428"/>
                <a:ext cx="1210493" cy="31999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Play a Game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57136A-A2B4-49FC-B395-3863B5CE4BBA}"/>
                  </a:ext>
                </a:extLst>
              </p:cNvPr>
              <p:cNvSpPr txBox="1"/>
              <p:nvPr/>
            </p:nvSpPr>
            <p:spPr>
              <a:xfrm rot="18900000">
                <a:off x="130154" y="4499615"/>
                <a:ext cx="1986176" cy="32039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Listen to an Audiobook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1513E4F-42DB-45DC-A48E-FB010529F221}"/>
                  </a:ext>
                </a:extLst>
              </p:cNvPr>
              <p:cNvSpPr txBox="1"/>
              <p:nvPr/>
            </p:nvSpPr>
            <p:spPr>
              <a:xfrm rot="-2700000">
                <a:off x="-612949" y="4612583"/>
                <a:ext cx="2300060" cy="30678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Make a</a:t>
                </a: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 Purchase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F242D5-9F99-4987-BA1F-C84209F52E87}"/>
                  </a:ext>
                </a:extLst>
              </p:cNvPr>
              <p:cNvSpPr txBox="1"/>
              <p:nvPr/>
            </p:nvSpPr>
            <p:spPr>
              <a:xfrm rot="-2700000">
                <a:off x="6580184" y="4408239"/>
                <a:ext cx="1724361" cy="31227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Set a Timer or Alarm</a:t>
                </a:r>
                <a:endParaRPr lang="en-US" sz="1200" b="1" kern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0B3B97B-880D-416E-AB97-BF06A1A7D7E3}"/>
                  </a:ext>
                </a:extLst>
              </p:cNvPr>
              <p:cNvSpPr txBox="1"/>
              <p:nvPr/>
            </p:nvSpPr>
            <p:spPr>
              <a:xfrm rot="-2700000">
                <a:off x="2688776" y="4988972"/>
                <a:ext cx="3374136" cy="3296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Controlling Smart Home Devices</a:t>
                </a:r>
                <a:endParaRPr lang="en-US" sz="1200" b="1" kern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953FD9D-4975-4873-96F4-FF2A1C52F470}"/>
                  </a:ext>
                </a:extLst>
              </p:cNvPr>
              <p:cNvSpPr txBox="1"/>
              <p:nvPr/>
            </p:nvSpPr>
            <p:spPr>
              <a:xfrm rot="-2700000">
                <a:off x="4086576" y="4285561"/>
                <a:ext cx="1367930" cy="28947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News Updates</a:t>
                </a:r>
                <a:endParaRPr lang="en-US" sz="1200" b="1" kern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654B3BC-EC2D-4A77-88E9-ECF6B80F9BF7}"/>
                  </a:ext>
                </a:extLst>
              </p:cNvPr>
              <p:cNvGrpSpPr/>
              <p:nvPr/>
            </p:nvGrpSpPr>
            <p:grpSpPr>
              <a:xfrm>
                <a:off x="312246" y="3617841"/>
                <a:ext cx="11255226" cy="312274"/>
                <a:chOff x="441200" y="4103492"/>
                <a:chExt cx="11255226" cy="312274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D413A354-A0E4-4361-B196-6B51DD61A728}"/>
                    </a:ext>
                  </a:extLst>
                </p:cNvPr>
                <p:cNvGrpSpPr/>
                <p:nvPr/>
              </p:nvGrpSpPr>
              <p:grpSpPr>
                <a:xfrm>
                  <a:off x="441200" y="4259629"/>
                  <a:ext cx="11255226" cy="0"/>
                  <a:chOff x="441200" y="3814152"/>
                  <a:chExt cx="11255226" cy="0"/>
                </a:xfrm>
              </p:grpSpPr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A8875ADF-FE3C-4612-A27D-B605F9F87866}"/>
                      </a:ext>
                    </a:extLst>
                  </p:cNvPr>
                  <p:cNvCxnSpPr>
                    <a:cxnSpLocks/>
                    <a:endCxn id="6" idx="2"/>
                  </p:cNvCxnSpPr>
                  <p:nvPr/>
                </p:nvCxnSpPr>
                <p:spPr>
                  <a:xfrm>
                    <a:off x="441200" y="3814152"/>
                    <a:ext cx="1355138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>
                    <a:extLst>
                      <a:ext uri="{FF2B5EF4-FFF2-40B4-BE49-F238E27FC236}">
                        <a16:creationId xmlns:a16="http://schemas.microsoft.com/office/drawing/2014/main" id="{18774752-C492-4A57-8053-AA29012FB0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7105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AA2F8EB3-8E28-4984-BA08-E0FAC8EC22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47912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Arrow Connector 73">
                    <a:extLst>
                      <a:ext uri="{FF2B5EF4-FFF2-40B4-BE49-F238E27FC236}">
                        <a16:creationId xmlns:a16="http://schemas.microsoft.com/office/drawing/2014/main" id="{FB09D2F2-EC14-487F-8390-B84782978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8719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Arrow Connector 74">
                    <a:extLst>
                      <a:ext uri="{FF2B5EF4-FFF2-40B4-BE49-F238E27FC236}">
                        <a16:creationId xmlns:a16="http://schemas.microsoft.com/office/drawing/2014/main" id="{3E266B3E-1C9E-4BD7-BB1F-63DE8E5C7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09526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Arrow Connector 75">
                    <a:extLst>
                      <a:ext uri="{FF2B5EF4-FFF2-40B4-BE49-F238E27FC236}">
                        <a16:creationId xmlns:a16="http://schemas.microsoft.com/office/drawing/2014/main" id="{988D8286-4E30-4B74-8A7C-849A76D732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40333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Arrow Connector 76">
                    <a:extLst>
                      <a:ext uri="{FF2B5EF4-FFF2-40B4-BE49-F238E27FC236}">
                        <a16:creationId xmlns:a16="http://schemas.microsoft.com/office/drawing/2014/main" id="{2A6F1377-04CB-43BA-9CE7-486694AD99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71140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>
                    <a:extLst>
                      <a:ext uri="{FF2B5EF4-FFF2-40B4-BE49-F238E27FC236}">
                        <a16:creationId xmlns:a16="http://schemas.microsoft.com/office/drawing/2014/main" id="{3BD7218F-0498-47EC-B741-EE5454A03B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1947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>
                    <a:extLst>
                      <a:ext uri="{FF2B5EF4-FFF2-40B4-BE49-F238E27FC236}">
                        <a16:creationId xmlns:a16="http://schemas.microsoft.com/office/drawing/2014/main" id="{4D4B485D-B954-4857-9F88-E1CF2006F5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32754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>
                    <a:extLst>
                      <a:ext uri="{FF2B5EF4-FFF2-40B4-BE49-F238E27FC236}">
                        <a16:creationId xmlns:a16="http://schemas.microsoft.com/office/drawing/2014/main" id="{EAF5D608-1CC8-4A74-A5EB-50E6E7658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63561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>
                    <a:extLst>
                      <a:ext uri="{FF2B5EF4-FFF2-40B4-BE49-F238E27FC236}">
                        <a16:creationId xmlns:a16="http://schemas.microsoft.com/office/drawing/2014/main" id="{0AC4DE01-E3C7-4B68-9E89-B578B42E2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94368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>
                    <a:extLst>
                      <a:ext uri="{FF2B5EF4-FFF2-40B4-BE49-F238E27FC236}">
                        <a16:creationId xmlns:a16="http://schemas.microsoft.com/office/drawing/2014/main" id="{88C94711-BA63-4138-AC63-E6C1DB002E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010626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93">
                    <a:extLst>
                      <a:ext uri="{FF2B5EF4-FFF2-40B4-BE49-F238E27FC236}">
                        <a16:creationId xmlns:a16="http://schemas.microsoft.com/office/drawing/2014/main" id="{E2100C53-A530-4669-98E0-C6D6D75700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202791" y="3814152"/>
                    <a:ext cx="685800" cy="0"/>
                  </a:xfrm>
                  <a:prstGeom prst="straightConnector1">
                    <a:avLst/>
                  </a:prstGeom>
                  <a:ln w="22225">
                    <a:solidFill>
                      <a:srgbClr val="70AD47"/>
                    </a:solidFill>
                    <a:prstDash val="sysDash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3EF08E65-3DD9-42D6-99DD-EDFE7BE9C9FA}"/>
                    </a:ext>
                  </a:extLst>
                </p:cNvPr>
                <p:cNvSpPr/>
                <p:nvPr/>
              </p:nvSpPr>
              <p:spPr>
                <a:xfrm>
                  <a:off x="1339140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BCCE492-3D49-4824-A664-862EAF286AFE}"/>
                    </a:ext>
                  </a:extLst>
                </p:cNvPr>
                <p:cNvSpPr/>
                <p:nvPr/>
              </p:nvSpPr>
              <p:spPr>
                <a:xfrm>
                  <a:off x="1796338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EB9460E-CDDE-4CBC-8BB9-0C26F88B4180}"/>
                    </a:ext>
                  </a:extLst>
                </p:cNvPr>
                <p:cNvSpPr/>
                <p:nvPr/>
              </p:nvSpPr>
              <p:spPr>
                <a:xfrm>
                  <a:off x="2206643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F3A1585-F6C5-46A3-B18B-15751267F8C0}"/>
                    </a:ext>
                  </a:extLst>
                </p:cNvPr>
                <p:cNvSpPr/>
                <p:nvPr/>
              </p:nvSpPr>
              <p:spPr>
                <a:xfrm>
                  <a:off x="2838714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E744F0E-0399-4E79-91EC-34CBA331E348}"/>
                    </a:ext>
                  </a:extLst>
                </p:cNvPr>
                <p:cNvSpPr/>
                <p:nvPr/>
              </p:nvSpPr>
              <p:spPr>
                <a:xfrm>
                  <a:off x="2736467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70A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361D53D-8E1A-4E48-97EF-662652420F04}"/>
                    </a:ext>
                  </a:extLst>
                </p:cNvPr>
                <p:cNvSpPr/>
                <p:nvPr/>
              </p:nvSpPr>
              <p:spPr>
                <a:xfrm>
                  <a:off x="3357488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8EBCA9D-D648-4564-B981-BBA6C7516697}"/>
                    </a:ext>
                  </a:extLst>
                </p:cNvPr>
                <p:cNvSpPr/>
                <p:nvPr/>
              </p:nvSpPr>
              <p:spPr>
                <a:xfrm>
                  <a:off x="5270959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6ECBA10-F133-4A97-9E0E-5239DD831D54}"/>
                    </a:ext>
                  </a:extLst>
                </p:cNvPr>
                <p:cNvSpPr/>
                <p:nvPr/>
              </p:nvSpPr>
              <p:spPr>
                <a:xfrm>
                  <a:off x="5032579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70A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D0394CB-D24E-49F6-9BEA-46238574239A}"/>
                    </a:ext>
                  </a:extLst>
                </p:cNvPr>
                <p:cNvSpPr/>
                <p:nvPr/>
              </p:nvSpPr>
              <p:spPr>
                <a:xfrm>
                  <a:off x="5507844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D51406D-3C07-4540-8C90-6E235FE54C36}"/>
                    </a:ext>
                  </a:extLst>
                </p:cNvPr>
                <p:cNvSpPr/>
                <p:nvPr/>
              </p:nvSpPr>
              <p:spPr>
                <a:xfrm>
                  <a:off x="8022644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7C6810E-2F35-47E1-B12A-19FB3FC12D26}"/>
                    </a:ext>
                  </a:extLst>
                </p:cNvPr>
                <p:cNvSpPr/>
                <p:nvPr/>
              </p:nvSpPr>
              <p:spPr>
                <a:xfrm>
                  <a:off x="10202791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8173B9C-6339-4E83-A562-D6C52CED04F8}"/>
                    </a:ext>
                  </a:extLst>
                </p:cNvPr>
                <p:cNvSpPr/>
                <p:nvPr/>
              </p:nvSpPr>
              <p:spPr>
                <a:xfrm>
                  <a:off x="10464943" y="4103492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70A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A2D15A-E362-4820-907C-DA29A8EBA746}"/>
                </a:ext>
              </a:extLst>
            </p:cNvPr>
            <p:cNvGrpSpPr/>
            <p:nvPr/>
          </p:nvGrpSpPr>
          <p:grpSpPr>
            <a:xfrm>
              <a:off x="1039456" y="2619941"/>
              <a:ext cx="2958449" cy="809059"/>
              <a:chOff x="1039456" y="2619941"/>
              <a:chExt cx="2958449" cy="80905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4010EF0-BEB4-430B-8701-958F53B6F02A}"/>
                  </a:ext>
                </a:extLst>
              </p:cNvPr>
              <p:cNvGrpSpPr/>
              <p:nvPr/>
            </p:nvGrpSpPr>
            <p:grpSpPr>
              <a:xfrm>
                <a:off x="1039456" y="2619941"/>
                <a:ext cx="2958449" cy="582584"/>
                <a:chOff x="1039456" y="2619941"/>
                <a:chExt cx="2958449" cy="582584"/>
              </a:xfrm>
            </p:grpSpPr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7756E9F-49A7-4C70-BBC8-38CE6745185C}"/>
                    </a:ext>
                  </a:extLst>
                </p:cNvPr>
                <p:cNvSpPr txBox="1"/>
                <p:nvPr/>
              </p:nvSpPr>
              <p:spPr>
                <a:xfrm>
                  <a:off x="2366911" y="2619941"/>
                  <a:ext cx="1630994" cy="58258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4000" b="1" kern="1200" dirty="0">
                      <a:solidFill>
                        <a:srgbClr val="70AD47"/>
                      </a:solidFill>
                      <a:latin typeface="Century Gothic" panose="020B0502020202020204" pitchFamily="34" charset="0"/>
                      <a:ea typeface="+mj-ea"/>
                      <a:cs typeface="+mj-cs"/>
                    </a:rPr>
                    <a:t>11%</a:t>
                  </a:r>
                  <a:endParaRPr lang="en-US" sz="4000" kern="1200" dirty="0">
                    <a:solidFill>
                      <a:srgbClr val="70AD47"/>
                    </a:solidFill>
                    <a:latin typeface="Century Gothic" panose="020B0502020202020204" pitchFamily="34" charset="0"/>
                    <a:ea typeface="+mj-ea"/>
                    <a:cs typeface="+mj-cs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C5091F0-9C67-48F0-8ABD-BF7B379D32C1}"/>
                    </a:ext>
                  </a:extLst>
                </p:cNvPr>
                <p:cNvSpPr txBox="1"/>
                <p:nvPr/>
              </p:nvSpPr>
              <p:spPr>
                <a:xfrm>
                  <a:off x="1039456" y="2679949"/>
                  <a:ext cx="1630994" cy="48740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/>
                <a:p>
                  <a:pPr algn="r"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1600" b="1" kern="1200" dirty="0">
                      <a:latin typeface="Century Gothic" panose="020B0502020202020204" pitchFamily="34" charset="0"/>
                      <a:ea typeface="+mj-ea"/>
                      <a:cs typeface="+mj-cs"/>
                    </a:rPr>
                    <a:t>Listen to </a:t>
                  </a:r>
                  <a:br>
                    <a:rPr lang="en-US" sz="1600" b="1" kern="1200" dirty="0">
                      <a:latin typeface="Century Gothic" panose="020B0502020202020204" pitchFamily="34" charset="0"/>
                      <a:ea typeface="+mj-ea"/>
                      <a:cs typeface="+mj-cs"/>
                    </a:rPr>
                  </a:br>
                  <a:r>
                    <a:rPr lang="en-US" sz="1600" b="1" kern="1200" dirty="0">
                      <a:latin typeface="Century Gothic" panose="020B0502020202020204" pitchFamily="34" charset="0"/>
                      <a:ea typeface="+mj-ea"/>
                      <a:cs typeface="+mj-cs"/>
                    </a:rPr>
                    <a:t>a Podcast</a:t>
                  </a:r>
                </a:p>
              </p:txBody>
            </p: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BDA032C-C624-4790-B4C6-D81B53914C63}"/>
                  </a:ext>
                </a:extLst>
              </p:cNvPr>
              <p:cNvCxnSpPr>
                <a:stCxn id="8" idx="0"/>
              </p:cNvCxnSpPr>
              <p:nvPr/>
            </p:nvCxnSpPr>
            <p:spPr>
              <a:xfrm flipV="1">
                <a:off x="2962942" y="3261140"/>
                <a:ext cx="0" cy="167860"/>
              </a:xfrm>
              <a:prstGeom prst="line">
                <a:avLst/>
              </a:prstGeom>
              <a:ln w="34925"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5A1BA94-C788-4B7C-9B16-B132178D7511}"/>
                </a:ext>
              </a:extLst>
            </p:cNvPr>
            <p:cNvGrpSpPr/>
            <p:nvPr/>
          </p:nvGrpSpPr>
          <p:grpSpPr>
            <a:xfrm>
              <a:off x="3321000" y="2619941"/>
              <a:ext cx="2963306" cy="809059"/>
              <a:chOff x="3321000" y="2619941"/>
              <a:chExt cx="2963306" cy="80905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CE20BD-AB0E-469A-8559-862D69C0FCE0}"/>
                  </a:ext>
                </a:extLst>
              </p:cNvPr>
              <p:cNvGrpSpPr/>
              <p:nvPr/>
            </p:nvGrpSpPr>
            <p:grpSpPr>
              <a:xfrm>
                <a:off x="3321000" y="2619941"/>
                <a:ext cx="2963306" cy="582584"/>
                <a:chOff x="3321000" y="2619941"/>
                <a:chExt cx="2963306" cy="582584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03AAFCF-3272-4408-808F-9FF287B49BE1}"/>
                    </a:ext>
                  </a:extLst>
                </p:cNvPr>
                <p:cNvSpPr txBox="1"/>
                <p:nvPr/>
              </p:nvSpPr>
              <p:spPr>
                <a:xfrm>
                  <a:off x="4653312" y="2619941"/>
                  <a:ext cx="1630994" cy="58258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4000" b="1" dirty="0">
                      <a:solidFill>
                        <a:srgbClr val="70AD47"/>
                      </a:solidFill>
                      <a:latin typeface="Century Gothic" panose="020B0502020202020204" pitchFamily="34" charset="0"/>
                      <a:ea typeface="+mj-ea"/>
                      <a:cs typeface="+mj-cs"/>
                    </a:rPr>
                    <a:t>25</a:t>
                  </a:r>
                  <a:r>
                    <a:rPr lang="en-US" sz="4000" b="1" kern="1200" dirty="0">
                      <a:solidFill>
                        <a:srgbClr val="70AD47"/>
                      </a:solidFill>
                      <a:latin typeface="Century Gothic" panose="020B0502020202020204" pitchFamily="34" charset="0"/>
                      <a:ea typeface="+mj-ea"/>
                      <a:cs typeface="+mj-cs"/>
                    </a:rPr>
                    <a:t>%</a:t>
                  </a:r>
                  <a:endParaRPr lang="en-US" sz="4000" kern="1200" dirty="0">
                    <a:solidFill>
                      <a:srgbClr val="70AD47"/>
                    </a:solidFill>
                    <a:latin typeface="Century Gothic" panose="020B0502020202020204" pitchFamily="34" charset="0"/>
                    <a:ea typeface="+mj-ea"/>
                    <a:cs typeface="+mj-cs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0FEAC489-D3E5-4386-AFBE-D01C74869974}"/>
                    </a:ext>
                  </a:extLst>
                </p:cNvPr>
                <p:cNvSpPr txBox="1"/>
                <p:nvPr/>
              </p:nvSpPr>
              <p:spPr>
                <a:xfrm>
                  <a:off x="3321000" y="2679949"/>
                  <a:ext cx="1630994" cy="48740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/>
                <a:p>
                  <a:pPr algn="r"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1600" b="1" kern="1200" dirty="0">
                      <a:latin typeface="Century Gothic" panose="020B0502020202020204" pitchFamily="34" charset="0"/>
                      <a:ea typeface="+mj-ea"/>
                      <a:cs typeface="+mj-cs"/>
                    </a:rPr>
                    <a:t>Listen to </a:t>
                  </a:r>
                  <a:br>
                    <a:rPr lang="en-US" sz="1600" b="1" kern="1200" dirty="0">
                      <a:latin typeface="Century Gothic" panose="020B0502020202020204" pitchFamily="34" charset="0"/>
                      <a:ea typeface="+mj-ea"/>
                      <a:cs typeface="+mj-cs"/>
                    </a:rPr>
                  </a:br>
                  <a:r>
                    <a:rPr lang="en-US" sz="1600" b="1" kern="1200" dirty="0">
                      <a:latin typeface="Century Gothic" panose="020B0502020202020204" pitchFamily="34" charset="0"/>
                      <a:ea typeface="+mj-ea"/>
                      <a:cs typeface="+mj-cs"/>
                    </a:rPr>
                    <a:t>Live Radio</a:t>
                  </a:r>
                </a:p>
              </p:txBody>
            </p: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994851F2-918D-4EE0-984C-159863385F03}"/>
                  </a:ext>
                </a:extLst>
              </p:cNvPr>
              <p:cNvCxnSpPr/>
              <p:nvPr/>
            </p:nvCxnSpPr>
            <p:spPr>
              <a:xfrm flipV="1">
                <a:off x="5256952" y="3261140"/>
                <a:ext cx="0" cy="167860"/>
              </a:xfrm>
              <a:prstGeom prst="line">
                <a:avLst/>
              </a:prstGeom>
              <a:ln w="34925"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7BCB8CC-B4A7-41AE-B2B4-C289AB983C30}"/>
                </a:ext>
              </a:extLst>
            </p:cNvPr>
            <p:cNvGrpSpPr/>
            <p:nvPr/>
          </p:nvGrpSpPr>
          <p:grpSpPr>
            <a:xfrm>
              <a:off x="8759558" y="2619941"/>
              <a:ext cx="2942320" cy="809059"/>
              <a:chOff x="8759558" y="2619941"/>
              <a:chExt cx="2942320" cy="80905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77A3954-DAB7-4C63-B179-9866D345197E}"/>
                  </a:ext>
                </a:extLst>
              </p:cNvPr>
              <p:cNvGrpSpPr/>
              <p:nvPr/>
            </p:nvGrpSpPr>
            <p:grpSpPr>
              <a:xfrm>
                <a:off x="8759558" y="2619941"/>
                <a:ext cx="2942320" cy="582584"/>
                <a:chOff x="8759558" y="2678556"/>
                <a:chExt cx="2942320" cy="582584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6CBF1BC-B9B7-4080-B5D8-E5E90A4936BE}"/>
                    </a:ext>
                  </a:extLst>
                </p:cNvPr>
                <p:cNvSpPr txBox="1"/>
                <p:nvPr/>
              </p:nvSpPr>
              <p:spPr>
                <a:xfrm>
                  <a:off x="10070884" y="2678556"/>
                  <a:ext cx="1630994" cy="58258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4000" b="1" kern="1200" dirty="0">
                      <a:solidFill>
                        <a:srgbClr val="70AD47"/>
                      </a:solidFill>
                      <a:latin typeface="Century Gothic" panose="020B0502020202020204" pitchFamily="34" charset="0"/>
                      <a:ea typeface="+mj-ea"/>
                      <a:cs typeface="+mj-cs"/>
                    </a:rPr>
                    <a:t>58%</a:t>
                  </a:r>
                  <a:endParaRPr lang="en-US" sz="4000" kern="1200" dirty="0">
                    <a:solidFill>
                      <a:srgbClr val="70AD47"/>
                    </a:solidFill>
                    <a:latin typeface="Century Gothic" panose="020B0502020202020204" pitchFamily="34" charset="0"/>
                    <a:ea typeface="+mj-ea"/>
                    <a:cs typeface="+mj-cs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81E3F9E-59DB-4310-8502-046941E947A3}"/>
                    </a:ext>
                  </a:extLst>
                </p:cNvPr>
                <p:cNvSpPr txBox="1"/>
                <p:nvPr/>
              </p:nvSpPr>
              <p:spPr>
                <a:xfrm>
                  <a:off x="8759558" y="2738564"/>
                  <a:ext cx="1630994" cy="48740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/>
                <a:p>
                  <a:pPr algn="r"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1600" b="1" kern="1200" dirty="0">
                      <a:latin typeface="Century Gothic" panose="020B0502020202020204" pitchFamily="34" charset="0"/>
                      <a:ea typeface="+mj-ea"/>
                      <a:cs typeface="+mj-cs"/>
                    </a:rPr>
                    <a:t>Music Streaming</a:t>
                  </a:r>
                </a:p>
              </p:txBody>
            </p:sp>
          </p:grp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BDCFF94-D4C0-46DE-A0E5-33C3657CF96C}"/>
                  </a:ext>
                </a:extLst>
              </p:cNvPr>
              <p:cNvCxnSpPr/>
              <p:nvPr/>
            </p:nvCxnSpPr>
            <p:spPr>
              <a:xfrm flipV="1">
                <a:off x="10684401" y="3261140"/>
                <a:ext cx="0" cy="167860"/>
              </a:xfrm>
              <a:prstGeom prst="line">
                <a:avLst/>
              </a:prstGeom>
              <a:ln w="34925"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6F4F25A1-26F1-4CC7-A54E-6B513D2EA3FD}"/>
              </a:ext>
            </a:extLst>
          </p:cNvPr>
          <p:cNvSpPr txBox="1"/>
          <p:nvPr/>
        </p:nvSpPr>
        <p:spPr>
          <a:xfrm>
            <a:off x="640117" y="288372"/>
            <a:ext cx="90283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E913B"/>
              </a:buClr>
            </a:pPr>
            <a:r>
              <a:rPr lang="en-US" sz="5400" b="1" dirty="0">
                <a:latin typeface="Century Gothic" panose="020B0502020202020204" pitchFamily="34" charset="0"/>
              </a:rPr>
              <a:t>Music streaming is the most</a:t>
            </a:r>
            <a:r>
              <a:rPr lang="en-US" sz="54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 popular command</a:t>
            </a:r>
            <a:r>
              <a:rPr lang="en-US" sz="5400" b="1" dirty="0">
                <a:latin typeface="Century Gothic" panose="020B0502020202020204" pitchFamily="34" charset="0"/>
              </a:rPr>
              <a:t>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that smart speaker owners use.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B2BCC-20FF-4C39-9505-307C6D1109D7}"/>
              </a:ext>
            </a:extLst>
          </p:cNvPr>
          <p:cNvSpPr txBox="1"/>
          <p:nvPr/>
        </p:nvSpPr>
        <p:spPr>
          <a:xfrm>
            <a:off x="171450" y="3555230"/>
            <a:ext cx="52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7C916-3A24-441C-A169-DE247F7E6BC2}"/>
              </a:ext>
            </a:extLst>
          </p:cNvPr>
          <p:cNvSpPr txBox="1"/>
          <p:nvPr/>
        </p:nvSpPr>
        <p:spPr>
          <a:xfrm>
            <a:off x="346075" y="2964506"/>
            <a:ext cx="118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% </a:t>
            </a:r>
            <a:r>
              <a:rPr lang="en-US" sz="1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Who Own </a:t>
            </a:r>
          </a:p>
          <a:p>
            <a:r>
              <a:rPr lang="en-US" sz="1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a Smart </a:t>
            </a:r>
          </a:p>
          <a:p>
            <a:r>
              <a:rPr lang="en-US" sz="1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Speaker </a:t>
            </a:r>
            <a:r>
              <a:rPr lang="en-US" sz="1200" dirty="0">
                <a:latin typeface="Century Gothic" panose="020B0502020202020204" pitchFamily="34" charset="0"/>
              </a:rPr>
              <a:t>18+</a:t>
            </a:r>
          </a:p>
        </p:txBody>
      </p:sp>
    </p:spTree>
    <p:extLst>
      <p:ext uri="{BB962C8B-B14F-4D97-AF65-F5344CB8AC3E}">
        <p14:creationId xmlns:p14="http://schemas.microsoft.com/office/powerpoint/2010/main" val="357945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7A014C1-9097-4B2F-B119-CF11C57F5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7403"/>
              </p:ext>
            </p:extLst>
          </p:nvPr>
        </p:nvGraphicFramePr>
        <p:xfrm>
          <a:off x="4352544" y="1061408"/>
          <a:ext cx="7202975" cy="447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FE01567-3062-4CBE-8517-7DC707430A7C}"/>
              </a:ext>
            </a:extLst>
          </p:cNvPr>
          <p:cNvSpPr txBox="1"/>
          <p:nvPr/>
        </p:nvSpPr>
        <p:spPr>
          <a:xfrm>
            <a:off x="2058190" y="6319932"/>
            <a:ext cx="34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Study of the Canadian Consumer Fall 2020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18+, Own a Voice-Activated Smart Speaker</a:t>
            </a:r>
            <a:endParaRPr lang="en-CA" sz="1000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013C3B-C910-4597-BFF8-D8346072A4E5}"/>
              </a:ext>
            </a:extLst>
          </p:cNvPr>
          <p:cNvGrpSpPr/>
          <p:nvPr/>
        </p:nvGrpSpPr>
        <p:grpSpPr>
          <a:xfrm>
            <a:off x="6364981" y="1702413"/>
            <a:ext cx="5073318" cy="369332"/>
            <a:chOff x="5470358" y="493471"/>
            <a:chExt cx="5073318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FB6DF5-8B63-4B4B-BE44-9264C5E377DD}"/>
                </a:ext>
              </a:extLst>
            </p:cNvPr>
            <p:cNvSpPr txBox="1"/>
            <p:nvPr/>
          </p:nvSpPr>
          <p:spPr>
            <a:xfrm>
              <a:off x="6156158" y="493471"/>
              <a:ext cx="3701719" cy="369332"/>
            </a:xfrm>
            <a:prstGeom prst="rect">
              <a:avLst/>
            </a:prstGeom>
            <a:noFill/>
            <a:ln>
              <a:solidFill>
                <a:srgbClr val="70AD47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CA" sz="1800" dirty="0">
                  <a:latin typeface="Century Gothic" panose="020B0502020202020204" pitchFamily="34" charset="0"/>
                </a:rPr>
                <a:t>% of Smart Speaker Owners 18+</a:t>
              </a:r>
              <a:endParaRPr lang="en-CA" sz="18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2B87C5-8832-4BC4-9FB5-178916F7CA32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9857876" y="678137"/>
              <a:ext cx="685800" cy="0"/>
            </a:xfrm>
            <a:prstGeom prst="line">
              <a:avLst/>
            </a:prstGeom>
            <a:ln w="9525">
              <a:solidFill>
                <a:srgbClr val="70A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2D7F72-A780-4385-BC77-D7C2959D2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358" y="681364"/>
              <a:ext cx="685800" cy="5856"/>
            </a:xfrm>
            <a:prstGeom prst="line">
              <a:avLst/>
            </a:prstGeom>
            <a:ln w="9525">
              <a:solidFill>
                <a:srgbClr val="70A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3B0586-6EA4-493F-A99F-59F1F4DE3AC7}"/>
              </a:ext>
            </a:extLst>
          </p:cNvPr>
          <p:cNvGrpSpPr/>
          <p:nvPr/>
        </p:nvGrpSpPr>
        <p:grpSpPr>
          <a:xfrm>
            <a:off x="856564" y="387955"/>
            <a:ext cx="3707356" cy="5144788"/>
            <a:chOff x="754734" y="227935"/>
            <a:chExt cx="3707356" cy="51447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46DBE4-0568-464C-93AC-B5BF1C061560}"/>
                </a:ext>
              </a:extLst>
            </p:cNvPr>
            <p:cNvSpPr txBox="1"/>
            <p:nvPr/>
          </p:nvSpPr>
          <p:spPr>
            <a:xfrm>
              <a:off x="754734" y="4664837"/>
              <a:ext cx="3707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E913B"/>
                </a:buClr>
              </a:pPr>
              <a:r>
                <a:rPr lang="en-US" sz="2000" dirty="0">
                  <a:latin typeface="Century Gothic" panose="020B0502020202020204" pitchFamily="34" charset="0"/>
                </a:rPr>
                <a:t>among those who own </a:t>
              </a:r>
              <a:br>
                <a:rPr lang="en-US" sz="2000" dirty="0">
                  <a:latin typeface="Century Gothic" panose="020B0502020202020204" pitchFamily="34" charset="0"/>
                </a:rPr>
              </a:br>
              <a:r>
                <a:rPr lang="en-US" sz="2000" dirty="0">
                  <a:latin typeface="Century Gothic" panose="020B0502020202020204" pitchFamily="34" charset="0"/>
                </a:rPr>
                <a:t>one in Canada.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C0E55C-B789-4697-96D0-2C16E16DAECF}"/>
                </a:ext>
              </a:extLst>
            </p:cNvPr>
            <p:cNvSpPr txBox="1"/>
            <p:nvPr/>
          </p:nvSpPr>
          <p:spPr>
            <a:xfrm>
              <a:off x="754734" y="227935"/>
              <a:ext cx="3394356" cy="46390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spcAft>
                  <a:spcPts val="600"/>
                </a:spcAft>
              </a:pPr>
              <a:r>
                <a:rPr lang="en-US" sz="5400" b="1" dirty="0">
                  <a:latin typeface="Century Gothic" panose="020B0502020202020204" pitchFamily="34" charset="0"/>
                </a:rPr>
                <a:t>Google </a:t>
              </a:r>
              <a:br>
                <a:rPr lang="en-US" sz="5400" b="1" dirty="0">
                  <a:latin typeface="Century Gothic" panose="020B0502020202020204" pitchFamily="34" charset="0"/>
                </a:rPr>
              </a:br>
              <a:r>
                <a:rPr lang="en-US" sz="5400" b="1" dirty="0">
                  <a:latin typeface="Century Gothic" panose="020B0502020202020204" pitchFamily="34" charset="0"/>
                </a:rPr>
                <a:t>Home </a:t>
              </a:r>
              <a:br>
                <a:rPr lang="en-US" sz="5400" b="1" dirty="0">
                  <a:latin typeface="Century Gothic" panose="020B0502020202020204" pitchFamily="34" charset="0"/>
                </a:rPr>
              </a:br>
              <a:r>
                <a:rPr lang="en-US" sz="5400" b="1" dirty="0">
                  <a:latin typeface="Century Gothic" panose="020B0502020202020204" pitchFamily="34" charset="0"/>
                </a:rPr>
                <a:t>is </a:t>
              </a:r>
              <a:r>
                <a:rPr lang="en-US" sz="5400" b="1" dirty="0">
                  <a:solidFill>
                    <a:srgbClr val="70AD47"/>
                  </a:solidFill>
                  <a:latin typeface="Century Gothic" panose="020B0502020202020204" pitchFamily="34" charset="0"/>
                </a:rPr>
                <a:t>the #1 </a:t>
              </a:r>
              <a:br>
                <a:rPr lang="en-US" sz="5400" b="1" dirty="0">
                  <a:latin typeface="Century Gothic" panose="020B0502020202020204" pitchFamily="34" charset="0"/>
                </a:rPr>
              </a:br>
              <a:r>
                <a:rPr lang="en-US" sz="5400" b="1" dirty="0">
                  <a:latin typeface="Century Gothic" panose="020B0502020202020204" pitchFamily="34" charset="0"/>
                </a:rPr>
                <a:t>smart </a:t>
              </a:r>
              <a:br>
                <a:rPr lang="en-US" sz="5400" b="1" dirty="0">
                  <a:latin typeface="Century Gothic" panose="020B0502020202020204" pitchFamily="34" charset="0"/>
                </a:rPr>
              </a:br>
              <a:r>
                <a:rPr lang="en-US" sz="5400" b="1" dirty="0">
                  <a:latin typeface="Century Gothic" panose="020B0502020202020204" pitchFamily="34" charset="0"/>
                </a:rPr>
                <a:t>speaker</a:t>
              </a:r>
              <a:endParaRPr lang="en-US" sz="5400" b="1" kern="1200" dirty="0"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27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3">
            <a:extLst>
              <a:ext uri="{FF2B5EF4-FFF2-40B4-BE49-F238E27FC236}">
                <a16:creationId xmlns:a16="http://schemas.microsoft.com/office/drawing/2014/main" id="{6CD85829-54F7-4900-AB51-D28CAC668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1127"/>
              </p:ext>
            </p:extLst>
          </p:nvPr>
        </p:nvGraphicFramePr>
        <p:xfrm>
          <a:off x="6248983" y="48353"/>
          <a:ext cx="5410206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322">
                  <a:extLst>
                    <a:ext uri="{9D8B030D-6E8A-4147-A177-3AD203B41FA5}">
                      <a16:colId xmlns:a16="http://schemas.microsoft.com/office/drawing/2014/main" val="1568743288"/>
                    </a:ext>
                  </a:extLst>
                </a:gridCol>
                <a:gridCol w="1577255">
                  <a:extLst>
                    <a:ext uri="{9D8B030D-6E8A-4147-A177-3AD203B41FA5}">
                      <a16:colId xmlns:a16="http://schemas.microsoft.com/office/drawing/2014/main" val="681960437"/>
                    </a:ext>
                  </a:extLst>
                </a:gridCol>
                <a:gridCol w="1687629">
                  <a:extLst>
                    <a:ext uri="{9D8B030D-6E8A-4147-A177-3AD203B41FA5}">
                      <a16:colId xmlns:a16="http://schemas.microsoft.com/office/drawing/2014/main" val="3808112929"/>
                    </a:ext>
                  </a:extLst>
                </a:gridCol>
              </a:tblGrid>
              <a:tr h="99486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 agree: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Index: 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0850"/>
                  </a:ext>
                </a:extLst>
              </a:tr>
              <a:tr h="1192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Audio </a:t>
                      </a:r>
                      <a:b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Streamers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CA" sz="44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CA" sz="44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456499"/>
                  </a:ext>
                </a:extLst>
              </a:tr>
              <a:tr h="1192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Podcast </a:t>
                      </a:r>
                      <a:b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Listeners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2A389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CA" sz="4400" b="1" dirty="0">
                        <a:solidFill>
                          <a:srgbClr val="2A3890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2A389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CA" sz="4400" dirty="0">
                        <a:solidFill>
                          <a:srgbClr val="2A389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049146"/>
                  </a:ext>
                </a:extLst>
              </a:tr>
              <a:tr h="1192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mart </a:t>
                      </a:r>
                      <a:b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Speaker </a:t>
                      </a:r>
                      <a:b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Users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70AD47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CA" sz="4400" b="1" dirty="0">
                        <a:solidFill>
                          <a:srgbClr val="70AD47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70AD47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CA" sz="4400" dirty="0">
                        <a:solidFill>
                          <a:srgbClr val="70AD47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991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C52088-670D-4355-88FD-674C199AC64F}"/>
              </a:ext>
            </a:extLst>
          </p:cNvPr>
          <p:cNvSpPr txBox="1"/>
          <p:nvPr/>
        </p:nvSpPr>
        <p:spPr>
          <a:xfrm>
            <a:off x="2058189" y="6319932"/>
            <a:ext cx="529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Fall 2020 SCC/</a:t>
            </a:r>
            <a:r>
              <a:rPr lang="en-US" sz="1000" dirty="0" err="1">
                <a:latin typeface="+mj-lt"/>
              </a:rPr>
              <a:t>Metrica</a:t>
            </a:r>
            <a:r>
              <a:rPr lang="en-US" sz="1000" dirty="0">
                <a:latin typeface="+mj-lt"/>
              </a:rPr>
              <a:t> Fusion and Study of the Canadian Consumer Fall 2020 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21928-6F11-42A9-B9D8-EEC96E5E0727}"/>
              </a:ext>
            </a:extLst>
          </p:cNvPr>
          <p:cNvSpPr txBox="1"/>
          <p:nvPr/>
        </p:nvSpPr>
        <p:spPr>
          <a:xfrm>
            <a:off x="6437116" y="4956610"/>
            <a:ext cx="439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u="none" strike="noStrike" dirty="0">
                <a:effectLst/>
                <a:latin typeface="Century Gothic" panose="020B0502020202020204" pitchFamily="34" charset="0"/>
              </a:rPr>
              <a:t>The Digital Audio Audience are </a:t>
            </a:r>
            <a:br>
              <a:rPr lang="en-US" sz="2000" i="0" u="none" strike="noStrike" dirty="0">
                <a:effectLst/>
                <a:latin typeface="Century Gothic" panose="020B0502020202020204" pitchFamily="34" charset="0"/>
              </a:rPr>
            </a:br>
            <a:r>
              <a:rPr lang="en-US" sz="2000" b="1" dirty="0">
                <a:latin typeface="Century Gothic" panose="020B0502020202020204" pitchFamily="34" charset="0"/>
              </a:rPr>
              <a:t>e</a:t>
            </a: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arly </a:t>
            </a:r>
            <a:r>
              <a:rPr lang="en-US" sz="2000" b="1" dirty="0">
                <a:latin typeface="Century Gothic" panose="020B0502020202020204" pitchFamily="34" charset="0"/>
              </a:rPr>
              <a:t>a</a:t>
            </a: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dopters and tech savvy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ABBD11-49D8-43D4-887D-0C6654254954}"/>
              </a:ext>
            </a:extLst>
          </p:cNvPr>
          <p:cNvGrpSpPr/>
          <p:nvPr/>
        </p:nvGrpSpPr>
        <p:grpSpPr>
          <a:xfrm>
            <a:off x="532811" y="926675"/>
            <a:ext cx="5456691" cy="4239635"/>
            <a:chOff x="532811" y="674009"/>
            <a:chExt cx="5456691" cy="423963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3CAA52E-CD78-4B5A-8CE5-A276A1C02A42}"/>
                </a:ext>
              </a:extLst>
            </p:cNvPr>
            <p:cNvGrpSpPr/>
            <p:nvPr/>
          </p:nvGrpSpPr>
          <p:grpSpPr>
            <a:xfrm>
              <a:off x="532811" y="674009"/>
              <a:ext cx="5456691" cy="4239635"/>
              <a:chOff x="532811" y="722454"/>
              <a:chExt cx="5456691" cy="4690218"/>
            </a:xfrm>
            <a:solidFill>
              <a:schemeClr val="bg1">
                <a:lumMod val="75000"/>
              </a:schemeClr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C49609-47DE-489B-BE49-51F4EAA0986F}"/>
                  </a:ext>
                </a:extLst>
              </p:cNvPr>
              <p:cNvSpPr/>
              <p:nvPr/>
            </p:nvSpPr>
            <p:spPr>
              <a:xfrm>
                <a:off x="582152" y="1366403"/>
                <a:ext cx="5331460" cy="3130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CA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“</a:t>
                </a: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Being able to </a:t>
                </a:r>
              </a:p>
              <a:p>
                <a:pPr algn="ctr"/>
                <a:r>
                  <a:rPr lang="en-US" sz="3200" b="1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stream or listen</a:t>
                </a: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to the</a:t>
                </a:r>
              </a:p>
              <a:p>
                <a:pPr algn="ctr"/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radio online has changed the way I listen to </a:t>
                </a:r>
                <a:b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</a:b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radio</a:t>
                </a:r>
                <a:r>
                  <a:rPr lang="en-CA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.”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333667-2FF9-415D-A8D7-042701FCF1A7}"/>
                  </a:ext>
                </a:extLst>
              </p:cNvPr>
              <p:cNvSpPr txBox="1"/>
              <p:nvPr/>
            </p:nvSpPr>
            <p:spPr>
              <a:xfrm>
                <a:off x="2287543" y="934925"/>
                <a:ext cx="1920678" cy="4001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b"/>
                <a:r>
                  <a:rPr lang="en-CA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Statement:</a:t>
                </a:r>
                <a:endParaRPr lang="en-CA" sz="1000" b="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AFE421E-1E7B-48E2-BD46-97492804A026}"/>
                  </a:ext>
                </a:extLst>
              </p:cNvPr>
              <p:cNvGrpSpPr/>
              <p:nvPr/>
            </p:nvGrpSpPr>
            <p:grpSpPr>
              <a:xfrm>
                <a:off x="1668543" y="4051188"/>
                <a:ext cx="2876144" cy="523220"/>
                <a:chOff x="1668543" y="4051188"/>
                <a:chExt cx="2876144" cy="523220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84DAEF2-6E32-4CC5-8129-1F193158B702}"/>
                    </a:ext>
                  </a:extLst>
                </p:cNvPr>
                <p:cNvGrpSpPr/>
                <p:nvPr/>
              </p:nvGrpSpPr>
              <p:grpSpPr>
                <a:xfrm>
                  <a:off x="1668543" y="4051188"/>
                  <a:ext cx="2876144" cy="523220"/>
                  <a:chOff x="1921482" y="5159982"/>
                  <a:chExt cx="2876144" cy="523220"/>
                </a:xfrm>
                <a:grpFill/>
              </p:grpSpPr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A133180-91D7-49E0-9089-ABC992B62847}"/>
                      </a:ext>
                    </a:extLst>
                  </p:cNvPr>
                  <p:cNvSpPr txBox="1"/>
                  <p:nvPr/>
                </p:nvSpPr>
                <p:spPr>
                  <a:xfrm>
                    <a:off x="1921482" y="5187597"/>
                    <a:ext cx="1626048" cy="461665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algn="r" fontAlgn="b"/>
                    <a:r>
                      <a:rPr lang="en-CA" sz="1200" b="1" dirty="0">
                        <a:latin typeface="Century Gothic" panose="020B0502020202020204" pitchFamily="34" charset="0"/>
                      </a:rPr>
                      <a:t>All Canadians 18+ </a:t>
                    </a:r>
                    <a:br>
                      <a:rPr lang="en-CA" sz="1200" b="1" dirty="0">
                        <a:latin typeface="Century Gothic" panose="020B0502020202020204" pitchFamily="34" charset="0"/>
                      </a:rPr>
                    </a:br>
                    <a:r>
                      <a:rPr lang="en-CA" sz="1200" b="1" dirty="0">
                        <a:latin typeface="Century Gothic" panose="020B0502020202020204" pitchFamily="34" charset="0"/>
                      </a:rPr>
                      <a:t>that agree:</a:t>
                    </a:r>
                    <a:endParaRPr lang="en-CA" sz="1200" i="0" u="none" strike="noStrike" dirty="0">
                      <a:effectLst/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50E9D86-6264-4E53-A15D-56AAEEAF844F}"/>
                      </a:ext>
                    </a:extLst>
                  </p:cNvPr>
                  <p:cNvSpPr txBox="1"/>
                  <p:nvPr/>
                </p:nvSpPr>
                <p:spPr>
                  <a:xfrm>
                    <a:off x="3462275" y="5159982"/>
                    <a:ext cx="1335351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26% </a:t>
                    </a:r>
                    <a:r>
                      <a:rPr lang="en-US" dirty="0"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100</a:t>
                    </a:r>
                    <a:endParaRPr lang="en-CA" dirty="0">
                      <a:latin typeface="Century Gothic" panose="020B0502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75C0DBF-BB32-4380-94E3-CE954E8E07AF}"/>
                    </a:ext>
                  </a:extLst>
                </p:cNvPr>
                <p:cNvSpPr txBox="1"/>
                <p:nvPr/>
              </p:nvSpPr>
              <p:spPr>
                <a:xfrm>
                  <a:off x="3991639" y="4062750"/>
                  <a:ext cx="531153" cy="24622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r" fontAlgn="b"/>
                  <a:r>
                    <a:rPr lang="en-CA" sz="1000" dirty="0">
                      <a:solidFill>
                        <a:srgbClr val="000000"/>
                      </a:solidFill>
                      <a:latin typeface="Century Gothic" panose="020B0502020202020204" pitchFamily="34" charset="0"/>
                    </a:rPr>
                    <a:t>i</a:t>
                  </a:r>
                  <a:r>
                    <a:rPr lang="en-CA" sz="1000" b="0" i="0" u="none" strike="noStrike" dirty="0">
                      <a:solidFill>
                        <a:srgbClr val="000000"/>
                      </a:solidFill>
                      <a:effectLst/>
                      <a:latin typeface="Century Gothic" panose="020B0502020202020204" pitchFamily="34" charset="0"/>
                    </a:rPr>
                    <a:t>ndex</a:t>
                  </a:r>
                </a:p>
              </p:txBody>
            </p: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FB5DD61-226F-4B70-9FB9-91B4E848A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4145" y="3848768"/>
                <a:ext cx="1727474" cy="0"/>
              </a:xfrm>
              <a:prstGeom prst="line">
                <a:avLst/>
              </a:prstGeom>
              <a:grpFill/>
              <a:ln w="9525">
                <a:solidFill>
                  <a:schemeClr val="bg1">
                    <a:alpha val="66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1254B81-C5F8-47C3-A9CF-59A1C534C6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4145" y="1383435"/>
                <a:ext cx="1727474" cy="0"/>
              </a:xfrm>
              <a:prstGeom prst="line">
                <a:avLst/>
              </a:prstGeom>
              <a:grpFill/>
              <a:ln w="9525">
                <a:solidFill>
                  <a:schemeClr val="bg1">
                    <a:alpha val="66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Graphic 52" descr="Speech">
                <a:extLst>
                  <a:ext uri="{FF2B5EF4-FFF2-40B4-BE49-F238E27FC236}">
                    <a16:creationId xmlns:a16="http://schemas.microsoft.com/office/drawing/2014/main" id="{655F8DD5-1B3C-4062-9404-502EC1D832E2}"/>
                  </a:ext>
                </a:extLst>
              </p:cNvPr>
              <p:cNvSpPr/>
              <p:nvPr/>
            </p:nvSpPr>
            <p:spPr>
              <a:xfrm>
                <a:off x="532811" y="722454"/>
                <a:ext cx="5456691" cy="4690218"/>
              </a:xfrm>
              <a:custGeom>
                <a:avLst/>
                <a:gdLst>
                  <a:gd name="connsiteX0" fmla="*/ 5183856 w 5456690"/>
                  <a:gd name="connsiteY0" fmla="*/ 0 h 5096285"/>
                  <a:gd name="connsiteX1" fmla="*/ 272835 w 5456690"/>
                  <a:gd name="connsiteY1" fmla="*/ 0 h 5096285"/>
                  <a:gd name="connsiteX2" fmla="*/ 0 w 5456690"/>
                  <a:gd name="connsiteY2" fmla="*/ 279474 h 5096285"/>
                  <a:gd name="connsiteX3" fmla="*/ 0 w 5456690"/>
                  <a:gd name="connsiteY3" fmla="*/ 3674257 h 5096285"/>
                  <a:gd name="connsiteX4" fmla="*/ 272835 w 5456690"/>
                  <a:gd name="connsiteY4" fmla="*/ 3953731 h 5096285"/>
                  <a:gd name="connsiteX5" fmla="*/ 3274014 w 5456690"/>
                  <a:gd name="connsiteY5" fmla="*/ 3953731 h 5096285"/>
                  <a:gd name="connsiteX6" fmla="*/ 4365353 w 5456690"/>
                  <a:gd name="connsiteY6" fmla="*/ 5096285 h 5096285"/>
                  <a:gd name="connsiteX7" fmla="*/ 4365353 w 5456690"/>
                  <a:gd name="connsiteY7" fmla="*/ 3961951 h 5096285"/>
                  <a:gd name="connsiteX8" fmla="*/ 5183856 w 5456690"/>
                  <a:gd name="connsiteY8" fmla="*/ 3961951 h 5096285"/>
                  <a:gd name="connsiteX9" fmla="*/ 5456691 w 5456690"/>
                  <a:gd name="connsiteY9" fmla="*/ 3682477 h 5096285"/>
                  <a:gd name="connsiteX10" fmla="*/ 5456691 w 5456690"/>
                  <a:gd name="connsiteY10" fmla="*/ 287694 h 5096285"/>
                  <a:gd name="connsiteX11" fmla="*/ 5183856 w 5456690"/>
                  <a:gd name="connsiteY11" fmla="*/ 0 h 5096285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3274014 w 5456691"/>
                  <a:gd name="connsiteY5" fmla="*/ 3953731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1967729 w 5456691"/>
                  <a:gd name="connsiteY5" fmla="*/ 3953732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2580678 w 5456691"/>
                  <a:gd name="connsiteY5" fmla="*/ 3982063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6691" h="4690218">
                    <a:moveTo>
                      <a:pt x="5183856" y="0"/>
                    </a:moveTo>
                    <a:lnTo>
                      <a:pt x="272835" y="0"/>
                    </a:lnTo>
                    <a:cubicBezTo>
                      <a:pt x="120368" y="0"/>
                      <a:pt x="0" y="131517"/>
                      <a:pt x="0" y="279474"/>
                    </a:cubicBezTo>
                    <a:lnTo>
                      <a:pt x="0" y="3674257"/>
                    </a:lnTo>
                    <a:cubicBezTo>
                      <a:pt x="0" y="3830434"/>
                      <a:pt x="120368" y="3953731"/>
                      <a:pt x="272835" y="3953731"/>
                    </a:cubicBezTo>
                    <a:lnTo>
                      <a:pt x="2580678" y="3982063"/>
                    </a:lnTo>
                    <a:lnTo>
                      <a:pt x="5340043" y="4690218"/>
                    </a:lnTo>
                    <a:lnTo>
                      <a:pt x="4365353" y="3961951"/>
                    </a:lnTo>
                    <a:lnTo>
                      <a:pt x="5183856" y="3961951"/>
                    </a:lnTo>
                    <a:cubicBezTo>
                      <a:pt x="5336323" y="3961951"/>
                      <a:pt x="5456691" y="3830434"/>
                      <a:pt x="5456691" y="3682477"/>
                    </a:cubicBezTo>
                    <a:lnTo>
                      <a:pt x="5456691" y="287694"/>
                    </a:lnTo>
                    <a:cubicBezTo>
                      <a:pt x="5456691" y="131517"/>
                      <a:pt x="5336323" y="0"/>
                      <a:pt x="5183856" y="0"/>
                    </a:cubicBezTo>
                    <a:close/>
                  </a:path>
                </a:pathLst>
              </a:custGeom>
              <a:grpFill/>
              <a:ln w="80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3C94DE-6325-403B-99FF-013410A28951}"/>
                </a:ext>
              </a:extLst>
            </p:cNvPr>
            <p:cNvSpPr/>
            <p:nvPr/>
          </p:nvSpPr>
          <p:spPr>
            <a:xfrm>
              <a:off x="572937" y="1658360"/>
              <a:ext cx="5331460" cy="14861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“</a:t>
              </a:r>
              <a:r>
                <a:rPr lang="en-US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I feel confident </a:t>
              </a:r>
              <a:br>
                <a:rPr lang="en-US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</a:br>
              <a:r>
                <a:rPr lang="en-US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using </a:t>
              </a:r>
              <a:r>
                <a:rPr lang="en-US" sz="3200" b="1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new technology </a:t>
              </a:r>
              <a:r>
                <a:rPr lang="en-US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products.</a:t>
              </a:r>
              <a:r>
                <a:rPr lang="en-CA" sz="3200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”</a:t>
              </a:r>
              <a:endParaRPr lang="en-CA" sz="3200" i="1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FB94F6-563E-4888-88C5-03F02E7DADEC}"/>
                </a:ext>
              </a:extLst>
            </p:cNvPr>
            <p:cNvSpPr txBox="1"/>
            <p:nvPr/>
          </p:nvSpPr>
          <p:spPr>
            <a:xfrm>
              <a:off x="2211653" y="905430"/>
              <a:ext cx="1920678" cy="361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-CA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Statement:</a:t>
              </a:r>
              <a:endParaRPr lang="en-CA" sz="10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9004B4-1B17-46FB-AF5D-CD748F9C035D}"/>
                </a:ext>
              </a:extLst>
            </p:cNvPr>
            <p:cNvSpPr txBox="1"/>
            <p:nvPr/>
          </p:nvSpPr>
          <p:spPr>
            <a:xfrm>
              <a:off x="1592653" y="3665218"/>
              <a:ext cx="1626048" cy="417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"/>
              <a:r>
                <a:rPr lang="en-CA" sz="1200" b="1" dirty="0">
                  <a:latin typeface="Century Gothic" panose="020B0502020202020204" pitchFamily="34" charset="0"/>
                </a:rPr>
                <a:t>All Canadians 18+ </a:t>
              </a:r>
              <a:br>
                <a:rPr lang="en-CA" sz="1200" b="1" dirty="0">
                  <a:latin typeface="Century Gothic" panose="020B0502020202020204" pitchFamily="34" charset="0"/>
                </a:rPr>
              </a:br>
              <a:r>
                <a:rPr lang="en-CA" sz="1200" b="1" dirty="0">
                  <a:latin typeface="Century Gothic" panose="020B0502020202020204" pitchFamily="34" charset="0"/>
                </a:rPr>
                <a:t>that agree:</a:t>
              </a:r>
              <a:endParaRPr lang="en-CA" sz="1200" i="0" u="none" strike="noStrike" dirty="0"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35211E-CB41-44F7-8F58-BDAE629509AA}"/>
                </a:ext>
              </a:extLst>
            </p:cNvPr>
            <p:cNvSpPr txBox="1"/>
            <p:nvPr/>
          </p:nvSpPr>
          <p:spPr>
            <a:xfrm>
              <a:off x="3133446" y="3640256"/>
              <a:ext cx="1335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42% </a:t>
              </a:r>
              <a:r>
                <a:rPr lang="en-US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100</a:t>
              </a:r>
              <a:endParaRPr lang="en-CA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699047-7A78-4E44-8481-82BE46B7E985}"/>
                </a:ext>
              </a:extLst>
            </p:cNvPr>
            <p:cNvSpPr txBox="1"/>
            <p:nvPr/>
          </p:nvSpPr>
          <p:spPr>
            <a:xfrm>
              <a:off x="3915749" y="3650707"/>
              <a:ext cx="531153" cy="222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"/>
              <a:r>
                <a:rPr lang="en-CA" sz="10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</a:t>
              </a:r>
              <a:r>
                <a:rPr lang="en-CA" sz="1000" b="0" i="0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ndex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43EC5C-633A-47D9-A150-0AF9D6D54A21}"/>
                </a:ext>
              </a:extLst>
            </p:cNvPr>
            <p:cNvCxnSpPr>
              <a:cxnSpLocks/>
            </p:cNvCxnSpPr>
            <p:nvPr/>
          </p:nvCxnSpPr>
          <p:spPr>
            <a:xfrm>
              <a:off x="2308255" y="3539343"/>
              <a:ext cx="1727474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alpha val="6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D4AC9D-A66D-4806-B67D-9B8E4052AE79}"/>
                </a:ext>
              </a:extLst>
            </p:cNvPr>
            <p:cNvCxnSpPr>
              <a:cxnSpLocks/>
            </p:cNvCxnSpPr>
            <p:nvPr/>
          </p:nvCxnSpPr>
          <p:spPr>
            <a:xfrm>
              <a:off x="2308255" y="1381190"/>
              <a:ext cx="1727474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alpha val="6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C43C35-F1FB-4286-9FBA-E872405B932C}"/>
              </a:ext>
            </a:extLst>
          </p:cNvPr>
          <p:cNvGrpSpPr/>
          <p:nvPr/>
        </p:nvGrpSpPr>
        <p:grpSpPr>
          <a:xfrm>
            <a:off x="6437115" y="1336666"/>
            <a:ext cx="4618907" cy="2982910"/>
            <a:chOff x="6437115" y="1084000"/>
            <a:chExt cx="4618907" cy="29829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5F14123-8431-40F9-B3A3-8EE7CAF9FCE7}"/>
                </a:ext>
              </a:extLst>
            </p:cNvPr>
            <p:cNvGrpSpPr/>
            <p:nvPr/>
          </p:nvGrpSpPr>
          <p:grpSpPr>
            <a:xfrm>
              <a:off x="6437115" y="1084000"/>
              <a:ext cx="568050" cy="2982910"/>
              <a:chOff x="6437115" y="1084000"/>
              <a:chExt cx="568050" cy="2982910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BAD069DA-E9BC-43A3-9BBA-74AB03EFF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37676" y="1084000"/>
                <a:ext cx="566928" cy="566928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97BA84A4-9F66-4A2F-AF32-FD047D829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37115" y="2291430"/>
                <a:ext cx="568050" cy="568050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146F4131-9C85-4248-94B6-8FEDD7502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437676" y="3499982"/>
                <a:ext cx="566928" cy="56692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380B91-7ABE-4695-BA98-D43C118DF854}"/>
                </a:ext>
              </a:extLst>
            </p:cNvPr>
            <p:cNvGrpSpPr/>
            <p:nvPr/>
          </p:nvGrpSpPr>
          <p:grpSpPr>
            <a:xfrm>
              <a:off x="6852150" y="1910609"/>
              <a:ext cx="4203872" cy="1271483"/>
              <a:chOff x="6852150" y="1910609"/>
              <a:chExt cx="4203872" cy="127148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E0FC29B-49BA-48F0-9AF0-B71F335756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150" y="1910609"/>
                <a:ext cx="4203872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  <a:alpha val="5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80A7AFA-869D-4B48-91A1-6E9B7EF07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150" y="3182092"/>
                <a:ext cx="4203872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  <a:alpha val="5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0260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3">
            <a:extLst>
              <a:ext uri="{FF2B5EF4-FFF2-40B4-BE49-F238E27FC236}">
                <a16:creationId xmlns:a16="http://schemas.microsoft.com/office/drawing/2014/main" id="{6CD85829-54F7-4900-AB51-D28CAC668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94335"/>
              </p:ext>
            </p:extLst>
          </p:nvPr>
        </p:nvGraphicFramePr>
        <p:xfrm>
          <a:off x="6248983" y="48353"/>
          <a:ext cx="5410206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322">
                  <a:extLst>
                    <a:ext uri="{9D8B030D-6E8A-4147-A177-3AD203B41FA5}">
                      <a16:colId xmlns:a16="http://schemas.microsoft.com/office/drawing/2014/main" val="1568743288"/>
                    </a:ext>
                  </a:extLst>
                </a:gridCol>
                <a:gridCol w="1577255">
                  <a:extLst>
                    <a:ext uri="{9D8B030D-6E8A-4147-A177-3AD203B41FA5}">
                      <a16:colId xmlns:a16="http://schemas.microsoft.com/office/drawing/2014/main" val="681960437"/>
                    </a:ext>
                  </a:extLst>
                </a:gridCol>
                <a:gridCol w="1687629">
                  <a:extLst>
                    <a:ext uri="{9D8B030D-6E8A-4147-A177-3AD203B41FA5}">
                      <a16:colId xmlns:a16="http://schemas.microsoft.com/office/drawing/2014/main" val="3808112929"/>
                    </a:ext>
                  </a:extLst>
                </a:gridCol>
              </a:tblGrid>
              <a:tr h="99486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 agree: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Index: 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0850"/>
                  </a:ext>
                </a:extLst>
              </a:tr>
              <a:tr h="1192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Audio </a:t>
                      </a:r>
                      <a:b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Streamers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CA" sz="44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CA" sz="44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456499"/>
                  </a:ext>
                </a:extLst>
              </a:tr>
              <a:tr h="1192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Podcast </a:t>
                      </a:r>
                      <a:b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Listeners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2A389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CA" sz="4400" b="1" dirty="0">
                        <a:solidFill>
                          <a:srgbClr val="2A3890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2A3890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n-CA" sz="4400" dirty="0">
                        <a:solidFill>
                          <a:srgbClr val="2A389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049146"/>
                  </a:ext>
                </a:extLst>
              </a:tr>
              <a:tr h="11923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mart </a:t>
                      </a:r>
                      <a:b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Speaker </a:t>
                      </a:r>
                      <a:b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Users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70AD47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CA" sz="4400" b="1" dirty="0">
                        <a:solidFill>
                          <a:srgbClr val="70AD47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70AD47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n-CA" sz="4400" dirty="0">
                        <a:solidFill>
                          <a:srgbClr val="70AD47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991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C52088-670D-4355-88FD-674C199AC64F}"/>
              </a:ext>
            </a:extLst>
          </p:cNvPr>
          <p:cNvSpPr txBox="1"/>
          <p:nvPr/>
        </p:nvSpPr>
        <p:spPr>
          <a:xfrm>
            <a:off x="2058190" y="6319932"/>
            <a:ext cx="505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Fall 2020 SCC/</a:t>
            </a:r>
            <a:r>
              <a:rPr lang="en-US" sz="1000" dirty="0" err="1">
                <a:latin typeface="+mj-lt"/>
              </a:rPr>
              <a:t>Metrica</a:t>
            </a:r>
            <a:r>
              <a:rPr lang="en-US" sz="1000" dirty="0">
                <a:latin typeface="+mj-lt"/>
              </a:rPr>
              <a:t> Fusion and Study of the Canadian Consumer Fall 2020 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ABBD11-49D8-43D4-887D-0C6654254954}"/>
              </a:ext>
            </a:extLst>
          </p:cNvPr>
          <p:cNvGrpSpPr/>
          <p:nvPr/>
        </p:nvGrpSpPr>
        <p:grpSpPr>
          <a:xfrm>
            <a:off x="532811" y="926675"/>
            <a:ext cx="5456691" cy="4239635"/>
            <a:chOff x="532811" y="674009"/>
            <a:chExt cx="5456691" cy="423963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3CAA52E-CD78-4B5A-8CE5-A276A1C02A42}"/>
                </a:ext>
              </a:extLst>
            </p:cNvPr>
            <p:cNvGrpSpPr/>
            <p:nvPr/>
          </p:nvGrpSpPr>
          <p:grpSpPr>
            <a:xfrm>
              <a:off x="532811" y="674009"/>
              <a:ext cx="5456691" cy="4239635"/>
              <a:chOff x="532811" y="722454"/>
              <a:chExt cx="5456691" cy="4690218"/>
            </a:xfrm>
            <a:solidFill>
              <a:schemeClr val="bg1">
                <a:lumMod val="75000"/>
              </a:schemeClr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C49609-47DE-489B-BE49-51F4EAA0986F}"/>
                  </a:ext>
                </a:extLst>
              </p:cNvPr>
              <p:cNvSpPr/>
              <p:nvPr/>
            </p:nvSpPr>
            <p:spPr>
              <a:xfrm>
                <a:off x="582152" y="1366403"/>
                <a:ext cx="5331460" cy="31305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CA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“</a:t>
                </a: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Being able to </a:t>
                </a:r>
              </a:p>
              <a:p>
                <a:pPr algn="ctr"/>
                <a:r>
                  <a:rPr lang="en-US" sz="3200" b="1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stream or listen</a:t>
                </a: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to the</a:t>
                </a:r>
              </a:p>
              <a:p>
                <a:pPr algn="ctr"/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radio online has changed the way I listen to </a:t>
                </a:r>
                <a:b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</a:b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radio</a:t>
                </a:r>
                <a:r>
                  <a:rPr lang="en-CA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.”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333667-2FF9-415D-A8D7-042701FCF1A7}"/>
                  </a:ext>
                </a:extLst>
              </p:cNvPr>
              <p:cNvSpPr txBox="1"/>
              <p:nvPr/>
            </p:nvSpPr>
            <p:spPr>
              <a:xfrm>
                <a:off x="2287543" y="934925"/>
                <a:ext cx="1920678" cy="4001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b"/>
                <a:r>
                  <a:rPr lang="en-CA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Statement:</a:t>
                </a:r>
                <a:endParaRPr lang="en-CA" sz="1000" b="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AFE421E-1E7B-48E2-BD46-97492804A026}"/>
                  </a:ext>
                </a:extLst>
              </p:cNvPr>
              <p:cNvGrpSpPr/>
              <p:nvPr/>
            </p:nvGrpSpPr>
            <p:grpSpPr>
              <a:xfrm>
                <a:off x="1668543" y="4051188"/>
                <a:ext cx="2876144" cy="523220"/>
                <a:chOff x="1668543" y="4051188"/>
                <a:chExt cx="2876144" cy="523220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84DAEF2-6E32-4CC5-8129-1F193158B702}"/>
                    </a:ext>
                  </a:extLst>
                </p:cNvPr>
                <p:cNvGrpSpPr/>
                <p:nvPr/>
              </p:nvGrpSpPr>
              <p:grpSpPr>
                <a:xfrm>
                  <a:off x="1668543" y="4051188"/>
                  <a:ext cx="2876144" cy="523220"/>
                  <a:chOff x="1921482" y="5159982"/>
                  <a:chExt cx="2876144" cy="523220"/>
                </a:xfrm>
                <a:grpFill/>
              </p:grpSpPr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A133180-91D7-49E0-9089-ABC992B62847}"/>
                      </a:ext>
                    </a:extLst>
                  </p:cNvPr>
                  <p:cNvSpPr txBox="1"/>
                  <p:nvPr/>
                </p:nvSpPr>
                <p:spPr>
                  <a:xfrm>
                    <a:off x="1921482" y="5187597"/>
                    <a:ext cx="1626048" cy="461665"/>
                  </a:xfrm>
                  <a:prstGeom prst="rect">
                    <a:avLst/>
                  </a:prstGeom>
                  <a:grpFill/>
                </p:spPr>
                <p:txBody>
                  <a:bodyPr wrap="square">
                    <a:spAutoFit/>
                  </a:bodyPr>
                  <a:lstStyle/>
                  <a:p>
                    <a:pPr algn="r" fontAlgn="b"/>
                    <a:r>
                      <a:rPr lang="en-CA" sz="1200" b="1" dirty="0">
                        <a:latin typeface="Century Gothic" panose="020B0502020202020204" pitchFamily="34" charset="0"/>
                      </a:rPr>
                      <a:t>All Canadians 18+ </a:t>
                    </a:r>
                    <a:br>
                      <a:rPr lang="en-CA" sz="1200" b="1" dirty="0">
                        <a:latin typeface="Century Gothic" panose="020B0502020202020204" pitchFamily="34" charset="0"/>
                      </a:rPr>
                    </a:br>
                    <a:r>
                      <a:rPr lang="en-CA" sz="1200" b="1" dirty="0">
                        <a:latin typeface="Century Gothic" panose="020B0502020202020204" pitchFamily="34" charset="0"/>
                      </a:rPr>
                      <a:t>that agree:</a:t>
                    </a:r>
                    <a:endParaRPr lang="en-CA" sz="1200" i="0" u="none" strike="noStrike" dirty="0">
                      <a:effectLst/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50E9D86-6264-4E53-A15D-56AAEEAF844F}"/>
                      </a:ext>
                    </a:extLst>
                  </p:cNvPr>
                  <p:cNvSpPr txBox="1"/>
                  <p:nvPr/>
                </p:nvSpPr>
                <p:spPr>
                  <a:xfrm>
                    <a:off x="3462275" y="5159982"/>
                    <a:ext cx="1335351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26% </a:t>
                    </a:r>
                    <a:r>
                      <a:rPr lang="en-US" dirty="0"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100</a:t>
                    </a:r>
                    <a:endParaRPr lang="en-CA" dirty="0">
                      <a:latin typeface="Century Gothic" panose="020B0502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75C0DBF-BB32-4380-94E3-CE954E8E07AF}"/>
                    </a:ext>
                  </a:extLst>
                </p:cNvPr>
                <p:cNvSpPr txBox="1"/>
                <p:nvPr/>
              </p:nvSpPr>
              <p:spPr>
                <a:xfrm>
                  <a:off x="3991639" y="4062750"/>
                  <a:ext cx="531153" cy="24622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r" fontAlgn="b"/>
                  <a:r>
                    <a:rPr lang="en-CA" sz="1000" dirty="0">
                      <a:solidFill>
                        <a:srgbClr val="000000"/>
                      </a:solidFill>
                      <a:latin typeface="Century Gothic" panose="020B0502020202020204" pitchFamily="34" charset="0"/>
                    </a:rPr>
                    <a:t>i</a:t>
                  </a:r>
                  <a:r>
                    <a:rPr lang="en-CA" sz="1000" b="0" i="0" u="none" strike="noStrike" dirty="0">
                      <a:solidFill>
                        <a:srgbClr val="000000"/>
                      </a:solidFill>
                      <a:effectLst/>
                      <a:latin typeface="Century Gothic" panose="020B0502020202020204" pitchFamily="34" charset="0"/>
                    </a:rPr>
                    <a:t>ndex</a:t>
                  </a:r>
                </a:p>
              </p:txBody>
            </p: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FB5DD61-226F-4B70-9FB9-91B4E848A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4145" y="3848768"/>
                <a:ext cx="1727474" cy="0"/>
              </a:xfrm>
              <a:prstGeom prst="line">
                <a:avLst/>
              </a:prstGeom>
              <a:grpFill/>
              <a:ln w="9525">
                <a:solidFill>
                  <a:schemeClr val="bg1">
                    <a:alpha val="66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1254B81-C5F8-47C3-A9CF-59A1C534C6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4145" y="1383435"/>
                <a:ext cx="1727474" cy="0"/>
              </a:xfrm>
              <a:prstGeom prst="line">
                <a:avLst/>
              </a:prstGeom>
              <a:grpFill/>
              <a:ln w="9525">
                <a:solidFill>
                  <a:schemeClr val="bg1">
                    <a:alpha val="66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Graphic 52" descr="Speech">
                <a:extLst>
                  <a:ext uri="{FF2B5EF4-FFF2-40B4-BE49-F238E27FC236}">
                    <a16:creationId xmlns:a16="http://schemas.microsoft.com/office/drawing/2014/main" id="{655F8DD5-1B3C-4062-9404-502EC1D832E2}"/>
                  </a:ext>
                </a:extLst>
              </p:cNvPr>
              <p:cNvSpPr/>
              <p:nvPr/>
            </p:nvSpPr>
            <p:spPr>
              <a:xfrm>
                <a:off x="532811" y="722454"/>
                <a:ext cx="5456691" cy="4690218"/>
              </a:xfrm>
              <a:custGeom>
                <a:avLst/>
                <a:gdLst>
                  <a:gd name="connsiteX0" fmla="*/ 5183856 w 5456690"/>
                  <a:gd name="connsiteY0" fmla="*/ 0 h 5096285"/>
                  <a:gd name="connsiteX1" fmla="*/ 272835 w 5456690"/>
                  <a:gd name="connsiteY1" fmla="*/ 0 h 5096285"/>
                  <a:gd name="connsiteX2" fmla="*/ 0 w 5456690"/>
                  <a:gd name="connsiteY2" fmla="*/ 279474 h 5096285"/>
                  <a:gd name="connsiteX3" fmla="*/ 0 w 5456690"/>
                  <a:gd name="connsiteY3" fmla="*/ 3674257 h 5096285"/>
                  <a:gd name="connsiteX4" fmla="*/ 272835 w 5456690"/>
                  <a:gd name="connsiteY4" fmla="*/ 3953731 h 5096285"/>
                  <a:gd name="connsiteX5" fmla="*/ 3274014 w 5456690"/>
                  <a:gd name="connsiteY5" fmla="*/ 3953731 h 5096285"/>
                  <a:gd name="connsiteX6" fmla="*/ 4365353 w 5456690"/>
                  <a:gd name="connsiteY6" fmla="*/ 5096285 h 5096285"/>
                  <a:gd name="connsiteX7" fmla="*/ 4365353 w 5456690"/>
                  <a:gd name="connsiteY7" fmla="*/ 3961951 h 5096285"/>
                  <a:gd name="connsiteX8" fmla="*/ 5183856 w 5456690"/>
                  <a:gd name="connsiteY8" fmla="*/ 3961951 h 5096285"/>
                  <a:gd name="connsiteX9" fmla="*/ 5456691 w 5456690"/>
                  <a:gd name="connsiteY9" fmla="*/ 3682477 h 5096285"/>
                  <a:gd name="connsiteX10" fmla="*/ 5456691 w 5456690"/>
                  <a:gd name="connsiteY10" fmla="*/ 287694 h 5096285"/>
                  <a:gd name="connsiteX11" fmla="*/ 5183856 w 5456690"/>
                  <a:gd name="connsiteY11" fmla="*/ 0 h 5096285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3274014 w 5456691"/>
                  <a:gd name="connsiteY5" fmla="*/ 3953731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1967729 w 5456691"/>
                  <a:gd name="connsiteY5" fmla="*/ 3953732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2580678 w 5456691"/>
                  <a:gd name="connsiteY5" fmla="*/ 3982063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6691" h="4690218">
                    <a:moveTo>
                      <a:pt x="5183856" y="0"/>
                    </a:moveTo>
                    <a:lnTo>
                      <a:pt x="272835" y="0"/>
                    </a:lnTo>
                    <a:cubicBezTo>
                      <a:pt x="120368" y="0"/>
                      <a:pt x="0" y="131517"/>
                      <a:pt x="0" y="279474"/>
                    </a:cubicBezTo>
                    <a:lnTo>
                      <a:pt x="0" y="3674257"/>
                    </a:lnTo>
                    <a:cubicBezTo>
                      <a:pt x="0" y="3830434"/>
                      <a:pt x="120368" y="3953731"/>
                      <a:pt x="272835" y="3953731"/>
                    </a:cubicBezTo>
                    <a:lnTo>
                      <a:pt x="2580678" y="3982063"/>
                    </a:lnTo>
                    <a:lnTo>
                      <a:pt x="5340043" y="4690218"/>
                    </a:lnTo>
                    <a:lnTo>
                      <a:pt x="4365353" y="3961951"/>
                    </a:lnTo>
                    <a:lnTo>
                      <a:pt x="5183856" y="3961951"/>
                    </a:lnTo>
                    <a:cubicBezTo>
                      <a:pt x="5336323" y="3961951"/>
                      <a:pt x="5456691" y="3830434"/>
                      <a:pt x="5456691" y="3682477"/>
                    </a:cubicBezTo>
                    <a:lnTo>
                      <a:pt x="5456691" y="287694"/>
                    </a:lnTo>
                    <a:cubicBezTo>
                      <a:pt x="5456691" y="131517"/>
                      <a:pt x="5336323" y="0"/>
                      <a:pt x="5183856" y="0"/>
                    </a:cubicBezTo>
                    <a:close/>
                  </a:path>
                </a:pathLst>
              </a:custGeom>
              <a:grpFill/>
              <a:ln w="80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3C94DE-6325-403B-99FF-013410A28951}"/>
                </a:ext>
              </a:extLst>
            </p:cNvPr>
            <p:cNvSpPr/>
            <p:nvPr/>
          </p:nvSpPr>
          <p:spPr>
            <a:xfrm>
              <a:off x="572937" y="1608256"/>
              <a:ext cx="5331460" cy="14861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“</a:t>
              </a:r>
              <a:r>
                <a:rPr lang="en-US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I love to buy </a:t>
              </a:r>
              <a:br>
                <a:rPr lang="en-US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</a:br>
              <a:r>
                <a:rPr lang="en-US" sz="3200" b="1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new gadgets </a:t>
              </a:r>
              <a:br>
                <a:rPr lang="en-US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</a:br>
              <a:r>
                <a:rPr lang="en-US" sz="3200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and </a:t>
              </a:r>
              <a:r>
                <a:rPr lang="en-US" sz="3200" b="1" i="1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appliances</a:t>
              </a:r>
              <a:r>
                <a:rPr lang="en-US" sz="3200" u="none" strike="noStrike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</a:rPr>
                <a:t>.</a:t>
              </a:r>
              <a:r>
                <a:rPr lang="en-CA" sz="3200" i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”</a:t>
              </a:r>
              <a:endParaRPr lang="en-CA" sz="3200" i="1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FB94F6-563E-4888-88C5-03F02E7DADEC}"/>
                </a:ext>
              </a:extLst>
            </p:cNvPr>
            <p:cNvSpPr txBox="1"/>
            <p:nvPr/>
          </p:nvSpPr>
          <p:spPr>
            <a:xfrm>
              <a:off x="2211653" y="905430"/>
              <a:ext cx="1920678" cy="361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-CA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Statement:</a:t>
              </a:r>
              <a:endParaRPr lang="en-CA" sz="10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9004B4-1B17-46FB-AF5D-CD748F9C035D}"/>
                </a:ext>
              </a:extLst>
            </p:cNvPr>
            <p:cNvSpPr txBox="1"/>
            <p:nvPr/>
          </p:nvSpPr>
          <p:spPr>
            <a:xfrm>
              <a:off x="1592653" y="3665218"/>
              <a:ext cx="1626048" cy="417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"/>
              <a:r>
                <a:rPr lang="en-CA" sz="1200" b="1" dirty="0">
                  <a:latin typeface="Century Gothic" panose="020B0502020202020204" pitchFamily="34" charset="0"/>
                </a:rPr>
                <a:t>All Canadians 18+ </a:t>
              </a:r>
              <a:br>
                <a:rPr lang="en-CA" sz="1200" b="1" dirty="0">
                  <a:latin typeface="Century Gothic" panose="020B0502020202020204" pitchFamily="34" charset="0"/>
                </a:rPr>
              </a:br>
              <a:r>
                <a:rPr lang="en-CA" sz="1200" b="1" dirty="0">
                  <a:latin typeface="Century Gothic" panose="020B0502020202020204" pitchFamily="34" charset="0"/>
                </a:rPr>
                <a:t>that agree:</a:t>
              </a:r>
              <a:endParaRPr lang="en-CA" sz="1200" i="0" u="none" strike="noStrike" dirty="0"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35211E-CB41-44F7-8F58-BDAE629509AA}"/>
                </a:ext>
              </a:extLst>
            </p:cNvPr>
            <p:cNvSpPr txBox="1"/>
            <p:nvPr/>
          </p:nvSpPr>
          <p:spPr>
            <a:xfrm>
              <a:off x="3133446" y="3640256"/>
              <a:ext cx="1335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20% </a:t>
              </a:r>
              <a:r>
                <a:rPr lang="en-US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100</a:t>
              </a:r>
              <a:endParaRPr lang="en-CA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699047-7A78-4E44-8481-82BE46B7E985}"/>
                </a:ext>
              </a:extLst>
            </p:cNvPr>
            <p:cNvSpPr txBox="1"/>
            <p:nvPr/>
          </p:nvSpPr>
          <p:spPr>
            <a:xfrm>
              <a:off x="3915749" y="3650707"/>
              <a:ext cx="531153" cy="222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"/>
              <a:r>
                <a:rPr lang="en-CA" sz="10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i</a:t>
              </a:r>
              <a:r>
                <a:rPr lang="en-CA" sz="1000" b="0" i="0" u="none" strike="noStrike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ndex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43EC5C-633A-47D9-A150-0AF9D6D54A21}"/>
                </a:ext>
              </a:extLst>
            </p:cNvPr>
            <p:cNvCxnSpPr>
              <a:cxnSpLocks/>
            </p:cNvCxnSpPr>
            <p:nvPr/>
          </p:nvCxnSpPr>
          <p:spPr>
            <a:xfrm>
              <a:off x="2308255" y="3539343"/>
              <a:ext cx="1727474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alpha val="6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D4AC9D-A66D-4806-B67D-9B8E4052AE79}"/>
                </a:ext>
              </a:extLst>
            </p:cNvPr>
            <p:cNvCxnSpPr>
              <a:cxnSpLocks/>
            </p:cNvCxnSpPr>
            <p:nvPr/>
          </p:nvCxnSpPr>
          <p:spPr>
            <a:xfrm>
              <a:off x="2308255" y="1381190"/>
              <a:ext cx="1727474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alpha val="6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C43C35-F1FB-4286-9FBA-E872405B932C}"/>
              </a:ext>
            </a:extLst>
          </p:cNvPr>
          <p:cNvGrpSpPr/>
          <p:nvPr/>
        </p:nvGrpSpPr>
        <p:grpSpPr>
          <a:xfrm>
            <a:off x="6437115" y="1336666"/>
            <a:ext cx="4618907" cy="2982910"/>
            <a:chOff x="6437115" y="1084000"/>
            <a:chExt cx="4618907" cy="29829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5F14123-8431-40F9-B3A3-8EE7CAF9FCE7}"/>
                </a:ext>
              </a:extLst>
            </p:cNvPr>
            <p:cNvGrpSpPr/>
            <p:nvPr/>
          </p:nvGrpSpPr>
          <p:grpSpPr>
            <a:xfrm>
              <a:off x="6437115" y="1084000"/>
              <a:ext cx="568050" cy="2982910"/>
              <a:chOff x="6437115" y="1084000"/>
              <a:chExt cx="568050" cy="2982910"/>
            </a:xfrm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BAD069DA-E9BC-43A3-9BBA-74AB03EFF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37676" y="1084000"/>
                <a:ext cx="566928" cy="566928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97BA84A4-9F66-4A2F-AF32-FD047D829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37115" y="2291430"/>
                <a:ext cx="568050" cy="568050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146F4131-9C85-4248-94B6-8FEDD7502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437676" y="3499982"/>
                <a:ext cx="566928" cy="56692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380B91-7ABE-4695-BA98-D43C118DF854}"/>
                </a:ext>
              </a:extLst>
            </p:cNvPr>
            <p:cNvGrpSpPr/>
            <p:nvPr/>
          </p:nvGrpSpPr>
          <p:grpSpPr>
            <a:xfrm>
              <a:off x="6852150" y="1910609"/>
              <a:ext cx="4203872" cy="1271483"/>
              <a:chOff x="6852150" y="1910609"/>
              <a:chExt cx="4203872" cy="127148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E0FC29B-49BA-48F0-9AF0-B71F335756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150" y="1910609"/>
                <a:ext cx="4203872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  <a:alpha val="5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80A7AFA-869D-4B48-91A1-6E9B7EF07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150" y="3182092"/>
                <a:ext cx="4203872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  <a:alpha val="5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331AD6-D3A8-4536-B4AE-0D673C7C6D84}"/>
              </a:ext>
            </a:extLst>
          </p:cNvPr>
          <p:cNvSpPr txBox="1"/>
          <p:nvPr/>
        </p:nvSpPr>
        <p:spPr>
          <a:xfrm>
            <a:off x="6437116" y="4956610"/>
            <a:ext cx="439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u="none" strike="noStrike" dirty="0">
                <a:effectLst/>
                <a:latin typeface="Century Gothic" panose="020B0502020202020204" pitchFamily="34" charset="0"/>
              </a:rPr>
              <a:t>The Digital Audio Audience are </a:t>
            </a:r>
            <a:br>
              <a:rPr lang="en-US" sz="2000" i="0" u="none" strike="noStrike" dirty="0">
                <a:effectLst/>
                <a:latin typeface="Century Gothic" panose="020B0502020202020204" pitchFamily="34" charset="0"/>
              </a:rPr>
            </a:br>
            <a:r>
              <a:rPr lang="en-US" sz="2000" b="1" dirty="0">
                <a:latin typeface="Century Gothic" panose="020B0502020202020204" pitchFamily="34" charset="0"/>
              </a:rPr>
              <a:t>e</a:t>
            </a: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arly </a:t>
            </a:r>
            <a:r>
              <a:rPr lang="en-US" sz="2000" b="1" dirty="0">
                <a:latin typeface="Century Gothic" panose="020B0502020202020204" pitchFamily="34" charset="0"/>
              </a:rPr>
              <a:t>a</a:t>
            </a:r>
            <a:r>
              <a:rPr lang="en-US" sz="2000" b="1" i="0" u="none" strike="noStrike" dirty="0">
                <a:effectLst/>
                <a:latin typeface="Century Gothic" panose="020B0502020202020204" pitchFamily="34" charset="0"/>
              </a:rPr>
              <a:t>dopters and tech savvy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21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527F20F-3C28-4219-BC24-F26EE09D99FE}"/>
              </a:ext>
            </a:extLst>
          </p:cNvPr>
          <p:cNvSpPr txBox="1"/>
          <p:nvPr/>
        </p:nvSpPr>
        <p:spPr>
          <a:xfrm>
            <a:off x="1024347" y="1367871"/>
            <a:ext cx="4245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final </a:t>
            </a:r>
            <a:b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thoughts …</a:t>
            </a:r>
          </a:p>
          <a:p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0B5FB9-CDF0-4F56-BAAB-EAD752CD0CBE}"/>
              </a:ext>
            </a:extLst>
          </p:cNvPr>
          <p:cNvCxnSpPr>
            <a:cxnSpLocks/>
          </p:cNvCxnSpPr>
          <p:nvPr/>
        </p:nvCxnSpPr>
        <p:spPr>
          <a:xfrm>
            <a:off x="914348" y="1550956"/>
            <a:ext cx="0" cy="1312824"/>
          </a:xfrm>
          <a:prstGeom prst="line">
            <a:avLst/>
          </a:prstGeom>
          <a:ln w="1238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D200047-7F28-4F3C-98E4-49102B79C26E}"/>
              </a:ext>
            </a:extLst>
          </p:cNvPr>
          <p:cNvSpPr txBox="1">
            <a:spLocks/>
          </p:cNvSpPr>
          <p:nvPr/>
        </p:nvSpPr>
        <p:spPr>
          <a:xfrm>
            <a:off x="5486400" y="899446"/>
            <a:ext cx="5760429" cy="4719452"/>
          </a:xfrm>
          <a:prstGeom prst="rect">
            <a:avLst/>
          </a:prstGeom>
        </p:spPr>
        <p:txBody>
          <a:bodyPr vert="horz" lIns="84406" tIns="42203" rIns="84406" bIns="42203" numCol="1" spcCol="25200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Audio is everywhere, </a:t>
            </a:r>
            <a:r>
              <a:rPr lang="en-C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from streaming music, to radio, to podcasts from sites, apps or smart speakers.</a:t>
            </a:r>
          </a:p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Listening habits of younger generations </a:t>
            </a:r>
            <a:r>
              <a:rPr lang="en-C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have been the most impacted by audio streaming services.</a:t>
            </a:r>
          </a:p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podcast audience continues to grow</a:t>
            </a:r>
            <a:r>
              <a:rPr lang="en-CA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providing marketers a unique opportunity to reach an engaged and valuable segment of the population.</a:t>
            </a:r>
          </a:p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Smart speaker adoption is on the rise</a:t>
            </a:r>
            <a:r>
              <a:rPr lang="en-CA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allowing audiences a new way to listen; smart speaker owners are the most likely to be high income professionals. </a:t>
            </a:r>
          </a:p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marL="285750" marR="67174" indent="-285750">
              <a:spcBef>
                <a:spcPts val="118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At varying degrees, music streamers, podcast listeners, and smart speaker owners are more likely than the general adult population to be </a:t>
            </a:r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young, higher income and tech savvy</a:t>
            </a:r>
            <a:r>
              <a:rPr lang="en-CA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 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72692-CB1C-4BC4-B97D-EDB1DF7476DA}"/>
              </a:ext>
            </a:extLst>
          </p:cNvPr>
          <p:cNvSpPr/>
          <p:nvPr/>
        </p:nvSpPr>
        <p:spPr>
          <a:xfrm>
            <a:off x="58994" y="5801032"/>
            <a:ext cx="2487553" cy="993058"/>
          </a:xfrm>
          <a:prstGeom prst="rect">
            <a:avLst/>
          </a:prstGeom>
          <a:solidFill>
            <a:srgbClr val="2A3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79C1B-505D-49FB-A2EF-033AD6F6E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" y="5917695"/>
            <a:ext cx="1871235" cy="8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0B5FB9-CDF0-4F56-BAAB-EAD752CD0CBE}"/>
              </a:ext>
            </a:extLst>
          </p:cNvPr>
          <p:cNvCxnSpPr>
            <a:cxnSpLocks/>
          </p:cNvCxnSpPr>
          <p:nvPr/>
        </p:nvCxnSpPr>
        <p:spPr>
          <a:xfrm>
            <a:off x="914348" y="1550956"/>
            <a:ext cx="0" cy="2330965"/>
          </a:xfrm>
          <a:prstGeom prst="line">
            <a:avLst/>
          </a:prstGeom>
          <a:ln w="1238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CF8E55-75CB-42D4-82FB-B82FA4A40981}"/>
              </a:ext>
            </a:extLst>
          </p:cNvPr>
          <p:cNvSpPr txBox="1"/>
          <p:nvPr/>
        </p:nvSpPr>
        <p:spPr>
          <a:xfrm>
            <a:off x="1040309" y="1367871"/>
            <a:ext cx="5071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</a:t>
            </a:r>
            <a:b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closer look </a:t>
            </a:r>
            <a:b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data, together.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4B96E-4933-409F-9356-AF4126AD902E}"/>
              </a:ext>
            </a:extLst>
          </p:cNvPr>
          <p:cNvSpPr txBox="1">
            <a:spLocks/>
          </p:cNvSpPr>
          <p:nvPr/>
        </p:nvSpPr>
        <p:spPr>
          <a:xfrm>
            <a:off x="6043734" y="1463866"/>
            <a:ext cx="4093470" cy="2714886"/>
          </a:xfrm>
          <a:prstGeom prst="rect">
            <a:avLst/>
          </a:prstGeom>
        </p:spPr>
        <p:txBody>
          <a:bodyPr vert="horz" lIns="84406" tIns="42203" rIns="84406" bIns="42203" numCol="1" spcCol="25200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174">
              <a:lnSpc>
                <a:spcPts val="2300"/>
              </a:lnSpc>
              <a:spcBef>
                <a:spcPts val="118"/>
              </a:spcBef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To learn more about this report, our insights, or how you can get access to 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Vividata’s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Survey of the Canadian Consumer for Fall 2020 or the </a:t>
            </a: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Metrica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SCC Fusion database, </a:t>
            </a: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feel free to reach out to us at:</a:t>
            </a:r>
          </a:p>
          <a:p>
            <a:pPr marR="67174">
              <a:lnSpc>
                <a:spcPts val="2300"/>
              </a:lnSpc>
              <a:spcBef>
                <a:spcPts val="118"/>
              </a:spcBef>
            </a:pP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marR="67174">
              <a:lnSpc>
                <a:spcPts val="2300"/>
              </a:lnSpc>
              <a:spcBef>
                <a:spcPts val="118"/>
              </a:spcBef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info@vividata.ca</a:t>
            </a:r>
          </a:p>
          <a:p>
            <a:pPr marR="67174">
              <a:lnSpc>
                <a:spcPts val="2300"/>
              </a:lnSpc>
              <a:spcBef>
                <a:spcPts val="118"/>
              </a:spcBef>
            </a:pP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416.916.3205</a:t>
            </a:r>
          </a:p>
          <a:p>
            <a:pPr marR="67174">
              <a:lnSpc>
                <a:spcPts val="2300"/>
              </a:lnSpc>
              <a:spcBef>
                <a:spcPts val="118"/>
              </a:spcBef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F4CDA4-DDD6-495F-B2C2-BB4362FC3810}"/>
              </a:ext>
            </a:extLst>
          </p:cNvPr>
          <p:cNvSpPr/>
          <p:nvPr/>
        </p:nvSpPr>
        <p:spPr>
          <a:xfrm>
            <a:off x="58994" y="5801032"/>
            <a:ext cx="2487553" cy="993058"/>
          </a:xfrm>
          <a:prstGeom prst="rect">
            <a:avLst/>
          </a:prstGeom>
          <a:solidFill>
            <a:srgbClr val="2A3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9CD29C-E0AA-4712-A543-D6D80887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34" y="4388239"/>
            <a:ext cx="1776431" cy="80808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BBB44-3F3F-4DDE-8C21-7A86ECDC4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83" y="4460579"/>
            <a:ext cx="1727621" cy="6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C8534BF-379A-4D18-A852-CF4055C5CE8E}"/>
              </a:ext>
            </a:extLst>
          </p:cNvPr>
          <p:cNvSpPr txBox="1"/>
          <p:nvPr/>
        </p:nvSpPr>
        <p:spPr>
          <a:xfrm>
            <a:off x="2058190" y="6319932"/>
            <a:ext cx="34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Spring 2020 SCC/</a:t>
            </a:r>
            <a:r>
              <a:rPr lang="en-US" sz="1000" dirty="0" err="1">
                <a:latin typeface="+mj-lt"/>
              </a:rPr>
              <a:t>Metrica</a:t>
            </a:r>
            <a:r>
              <a:rPr lang="en-US" sz="1000" dirty="0">
                <a:latin typeface="+mj-lt"/>
              </a:rPr>
              <a:t> Fusion and Study of the Canadian Consumer Fall 2020 </a:t>
            </a:r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D6835E-A84E-40A5-9AE0-F403D66FC583}"/>
              </a:ext>
            </a:extLst>
          </p:cNvPr>
          <p:cNvSpPr txBox="1"/>
          <p:nvPr/>
        </p:nvSpPr>
        <p:spPr>
          <a:xfrm>
            <a:off x="611826" y="1682086"/>
            <a:ext cx="3370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Digital Audio in Canada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5D4C0A-F9B4-42C9-B9FA-D92059088166}"/>
              </a:ext>
            </a:extLst>
          </p:cNvPr>
          <p:cNvGrpSpPr/>
          <p:nvPr/>
        </p:nvGrpSpPr>
        <p:grpSpPr>
          <a:xfrm>
            <a:off x="3214101" y="302594"/>
            <a:ext cx="8526562" cy="5666045"/>
            <a:chOff x="3290300" y="28782"/>
            <a:chExt cx="8526562" cy="566604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5C263B-271A-4E6E-81A4-43D5A2AF73B3}"/>
                </a:ext>
              </a:extLst>
            </p:cNvPr>
            <p:cNvGrpSpPr/>
            <p:nvPr/>
          </p:nvGrpSpPr>
          <p:grpSpPr>
            <a:xfrm>
              <a:off x="3764861" y="28782"/>
              <a:ext cx="8052001" cy="2011156"/>
              <a:chOff x="3764861" y="28782"/>
              <a:chExt cx="8052001" cy="201115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E31D6FC-8490-4733-845C-3C0EDF61B86B}"/>
                  </a:ext>
                </a:extLst>
              </p:cNvPr>
              <p:cNvGrpSpPr/>
              <p:nvPr/>
            </p:nvGrpSpPr>
            <p:grpSpPr>
              <a:xfrm>
                <a:off x="7257432" y="28782"/>
                <a:ext cx="4559430" cy="1597341"/>
                <a:chOff x="5248611" y="703773"/>
                <a:chExt cx="4559430" cy="159734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06BCC22-FFAC-4D9D-AD7A-6696817B750F}"/>
                    </a:ext>
                  </a:extLst>
                </p:cNvPr>
                <p:cNvSpPr txBox="1"/>
                <p:nvPr/>
              </p:nvSpPr>
              <p:spPr>
                <a:xfrm>
                  <a:off x="7227844" y="1377784"/>
                  <a:ext cx="25801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FF0066"/>
                      </a:solidFill>
                      <a:latin typeface="Century Gothic" panose="020B0502020202020204" pitchFamily="34" charset="0"/>
                      <a:cs typeface="Times New Roman" panose="02020603050405020304" pitchFamily="18" charset="0"/>
                    </a:rPr>
                    <a:t>+17.5M</a:t>
                  </a:r>
                  <a:endParaRPr lang="en-CA" sz="5400" b="1" dirty="0">
                    <a:solidFill>
                      <a:srgbClr val="FF0066"/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76DA525-D423-4829-BFEE-7DF0F1112BF8}"/>
                    </a:ext>
                  </a:extLst>
                </p:cNvPr>
                <p:cNvSpPr txBox="1"/>
                <p:nvPr/>
              </p:nvSpPr>
              <p:spPr>
                <a:xfrm>
                  <a:off x="5248611" y="703773"/>
                  <a:ext cx="206363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Canadians 18+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BF70432-81BA-4E47-8BCE-72BECE532F4A}"/>
                  </a:ext>
                </a:extLst>
              </p:cNvPr>
              <p:cNvGrpSpPr/>
              <p:nvPr/>
            </p:nvGrpSpPr>
            <p:grpSpPr>
              <a:xfrm>
                <a:off x="6941461" y="343266"/>
                <a:ext cx="2683012" cy="1696672"/>
                <a:chOff x="6717272" y="1065879"/>
                <a:chExt cx="2683012" cy="1696672"/>
              </a:xfrm>
            </p:grpSpPr>
            <p:graphicFrame>
              <p:nvGraphicFramePr>
                <p:cNvPr id="2" name="Chart 1">
                  <a:extLst>
                    <a:ext uri="{FF2B5EF4-FFF2-40B4-BE49-F238E27FC236}">
                      <a16:creationId xmlns:a16="http://schemas.microsoft.com/office/drawing/2014/main" id="{2383D9E7-0F09-477C-81AE-272972151849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692819522"/>
                    </p:ext>
                  </p:extLst>
                </p:nvPr>
              </p:nvGraphicFramePr>
              <p:xfrm>
                <a:off x="6717272" y="1065879"/>
                <a:ext cx="2683012" cy="169667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842041B-E1F5-4476-94C6-36936CBD7A9F}"/>
                    </a:ext>
                  </a:extLst>
                </p:cNvPr>
                <p:cNvGrpSpPr/>
                <p:nvPr/>
              </p:nvGrpSpPr>
              <p:grpSpPr>
                <a:xfrm>
                  <a:off x="7056896" y="1524308"/>
                  <a:ext cx="2003764" cy="833440"/>
                  <a:chOff x="7056896" y="1524308"/>
                  <a:chExt cx="2003764" cy="833440"/>
                </a:xfrm>
              </p:grpSpPr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D957F98B-29BE-4C24-9EDC-09356CC35D20}"/>
                      </a:ext>
                    </a:extLst>
                  </p:cNvPr>
                  <p:cNvSpPr txBox="1"/>
                  <p:nvPr/>
                </p:nvSpPr>
                <p:spPr>
                  <a:xfrm>
                    <a:off x="7056896" y="1524308"/>
                    <a:ext cx="20037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58%</a:t>
                    </a:r>
                    <a:endParaRPr lang="en-CA" sz="4000" b="1" dirty="0">
                      <a:solidFill>
                        <a:srgbClr val="FF0066"/>
                      </a:solidFill>
                      <a:latin typeface="Century Gothic" panose="020B0502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A94E067-DCEC-4D1A-AA2C-8D645A0143DA}"/>
                      </a:ext>
                    </a:extLst>
                  </p:cNvPr>
                  <p:cNvSpPr txBox="1"/>
                  <p:nvPr/>
                </p:nvSpPr>
                <p:spPr>
                  <a:xfrm>
                    <a:off x="7670970" y="2080749"/>
                    <a:ext cx="77561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Century Gothic" panose="020B0502020202020204" pitchFamily="34" charset="0"/>
                      </a:rPr>
                      <a:t>Reach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F6E322A-F7BC-4709-B3C1-BC2ABECA6326}"/>
                  </a:ext>
                </a:extLst>
              </p:cNvPr>
              <p:cNvGrpSpPr/>
              <p:nvPr/>
            </p:nvGrpSpPr>
            <p:grpSpPr>
              <a:xfrm>
                <a:off x="3764861" y="682543"/>
                <a:ext cx="3504120" cy="1018119"/>
                <a:chOff x="1816328" y="1332081"/>
                <a:chExt cx="3504120" cy="1018119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087DB46-36E1-4F18-9597-5025218C3FFB}"/>
                    </a:ext>
                  </a:extLst>
                </p:cNvPr>
                <p:cNvSpPr txBox="1"/>
                <p:nvPr/>
              </p:nvSpPr>
              <p:spPr>
                <a:xfrm>
                  <a:off x="2134863" y="1332081"/>
                  <a:ext cx="31855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36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algn="r"/>
                  <a:r>
                    <a:rPr lang="en-US" sz="2800" dirty="0">
                      <a:solidFill>
                        <a:schemeClr val="tx1"/>
                      </a:solidFill>
                    </a:rPr>
                    <a:t>Audio Streamers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1A0B3F5-BE0C-44D8-9360-01A134379887}"/>
                    </a:ext>
                  </a:extLst>
                </p:cNvPr>
                <p:cNvSpPr txBox="1"/>
                <p:nvPr/>
              </p:nvSpPr>
              <p:spPr>
                <a:xfrm>
                  <a:off x="1816328" y="1765425"/>
                  <a:ext cx="350412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Century Gothic" panose="020B0502020202020204" pitchFamily="34" charset="0"/>
                    </a:rPr>
                    <a:t>Visited an audio streaming site </a:t>
                  </a:r>
                  <a:br>
                    <a:rPr lang="en-US" sz="1600" dirty="0">
                      <a:latin typeface="Century Gothic" panose="020B0502020202020204" pitchFamily="34" charset="0"/>
                    </a:rPr>
                  </a:br>
                  <a:r>
                    <a:rPr lang="en-US" sz="1600" dirty="0">
                      <a:latin typeface="Century Gothic" panose="020B0502020202020204" pitchFamily="34" charset="0"/>
                    </a:rPr>
                    <a:t>or app in an average month</a:t>
                  </a: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1248813-E048-42BC-8E94-9DFFCE7068AF}"/>
                </a:ext>
              </a:extLst>
            </p:cNvPr>
            <p:cNvGrpSpPr/>
            <p:nvPr/>
          </p:nvGrpSpPr>
          <p:grpSpPr>
            <a:xfrm>
              <a:off x="3771104" y="2170710"/>
              <a:ext cx="7784472" cy="1696672"/>
              <a:chOff x="3771104" y="2187712"/>
              <a:chExt cx="7784472" cy="169667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6C7238B-C13F-4309-AFA1-23A4274B5C5B}"/>
                  </a:ext>
                </a:extLst>
              </p:cNvPr>
              <p:cNvGrpSpPr/>
              <p:nvPr/>
            </p:nvGrpSpPr>
            <p:grpSpPr>
              <a:xfrm>
                <a:off x="6970993" y="2187712"/>
                <a:ext cx="2683012" cy="1696672"/>
                <a:chOff x="8934058" y="1137171"/>
                <a:chExt cx="2683012" cy="1696672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536FA80A-A476-46CF-BF57-5DD526820367}"/>
                    </a:ext>
                  </a:extLst>
                </p:cNvPr>
                <p:cNvGrpSpPr/>
                <p:nvPr/>
              </p:nvGrpSpPr>
              <p:grpSpPr>
                <a:xfrm>
                  <a:off x="8934058" y="1137171"/>
                  <a:ext cx="2683012" cy="1696672"/>
                  <a:chOff x="7057381" y="2463845"/>
                  <a:chExt cx="2683012" cy="1696672"/>
                </a:xfrm>
              </p:grpSpPr>
              <p:graphicFrame>
                <p:nvGraphicFramePr>
                  <p:cNvPr id="4" name="Chart 3">
                    <a:extLst>
                      <a:ext uri="{FF2B5EF4-FFF2-40B4-BE49-F238E27FC236}">
                        <a16:creationId xmlns:a16="http://schemas.microsoft.com/office/drawing/2014/main" id="{4C0C912F-5969-4D9C-8AE8-DB19BBA09BB6}"/>
                      </a:ext>
                    </a:extLst>
                  </p:cNvPr>
                  <p:cNvGraphicFramePr/>
                  <p:nvPr/>
                </p:nvGraphicFramePr>
                <p:xfrm>
                  <a:off x="7057381" y="2463845"/>
                  <a:ext cx="2683012" cy="169667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DC8B39F-FF09-4D73-8439-1837AC442F60}"/>
                      </a:ext>
                    </a:extLst>
                  </p:cNvPr>
                  <p:cNvSpPr txBox="1"/>
                  <p:nvPr/>
                </p:nvSpPr>
                <p:spPr>
                  <a:xfrm>
                    <a:off x="7397005" y="2918046"/>
                    <a:ext cx="20037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srgbClr val="2A3890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33%</a:t>
                    </a:r>
                    <a:endParaRPr lang="en-CA" sz="4000" b="1" dirty="0">
                      <a:solidFill>
                        <a:srgbClr val="2A3890"/>
                      </a:solidFill>
                      <a:latin typeface="Century Gothic" panose="020B0502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3539507-41E6-4418-A26E-710FCEAA394C}"/>
                    </a:ext>
                  </a:extLst>
                </p:cNvPr>
                <p:cNvSpPr txBox="1"/>
                <p:nvPr/>
              </p:nvSpPr>
              <p:spPr>
                <a:xfrm>
                  <a:off x="9887756" y="2123838"/>
                  <a:ext cx="7756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Reach</a:t>
                  </a:r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C55A2C-5757-46C7-8D8A-0A3424BCCBD4}"/>
                  </a:ext>
                </a:extLst>
              </p:cNvPr>
              <p:cNvSpPr txBox="1"/>
              <p:nvPr/>
            </p:nvSpPr>
            <p:spPr>
              <a:xfrm>
                <a:off x="9262007" y="2509810"/>
                <a:ext cx="22935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2A3890"/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+9.9M</a:t>
                </a:r>
                <a:endParaRPr lang="en-CA" sz="5400" b="1" dirty="0">
                  <a:solidFill>
                    <a:srgbClr val="2A389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5876C5C-3041-4445-8D84-ADE0A8492588}"/>
                  </a:ext>
                </a:extLst>
              </p:cNvPr>
              <p:cNvGrpSpPr/>
              <p:nvPr/>
            </p:nvGrpSpPr>
            <p:grpSpPr>
              <a:xfrm>
                <a:off x="3771104" y="2517221"/>
                <a:ext cx="3523534" cy="1037655"/>
                <a:chOff x="3771104" y="2406286"/>
                <a:chExt cx="3523534" cy="1037655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6ED8784-87F3-458E-9EA3-D17B9BAD5868}"/>
                    </a:ext>
                  </a:extLst>
                </p:cNvPr>
                <p:cNvSpPr txBox="1"/>
                <p:nvPr/>
              </p:nvSpPr>
              <p:spPr>
                <a:xfrm>
                  <a:off x="3828625" y="2406286"/>
                  <a:ext cx="34660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36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algn="r"/>
                  <a:r>
                    <a:rPr lang="en-US" sz="2800" dirty="0">
                      <a:solidFill>
                        <a:schemeClr val="tx1"/>
                      </a:solidFill>
                    </a:rPr>
                    <a:t>Podcast Listeners 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CEA6573-4EA3-45CE-946B-16770228DA19}"/>
                    </a:ext>
                  </a:extLst>
                </p:cNvPr>
                <p:cNvSpPr txBox="1"/>
                <p:nvPr/>
              </p:nvSpPr>
              <p:spPr>
                <a:xfrm>
                  <a:off x="3771104" y="2859166"/>
                  <a:ext cx="350412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Century Gothic" panose="020B0502020202020204" pitchFamily="34" charset="0"/>
                    </a:rPr>
                    <a:t>Listened to a podcast </a:t>
                  </a:r>
                  <a:br>
                    <a:rPr lang="en-US" sz="1600" dirty="0">
                      <a:latin typeface="Century Gothic" panose="020B0502020202020204" pitchFamily="34" charset="0"/>
                    </a:rPr>
                  </a:br>
                  <a:r>
                    <a:rPr lang="en-US" sz="1600" dirty="0">
                      <a:latin typeface="Century Gothic" panose="020B0502020202020204" pitchFamily="34" charset="0"/>
                    </a:rPr>
                    <a:t>in an average month</a:t>
                  </a:r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004A41C-32D9-480A-B810-39E2FFA321E8}"/>
                </a:ext>
              </a:extLst>
            </p:cNvPr>
            <p:cNvGrpSpPr/>
            <p:nvPr/>
          </p:nvGrpSpPr>
          <p:grpSpPr>
            <a:xfrm>
              <a:off x="3290300" y="3998155"/>
              <a:ext cx="8275353" cy="1696672"/>
              <a:chOff x="3290300" y="3998155"/>
              <a:chExt cx="8275353" cy="169667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D489112-7FA8-4484-A6D2-F4E60A7EF221}"/>
                  </a:ext>
                </a:extLst>
              </p:cNvPr>
              <p:cNvGrpSpPr/>
              <p:nvPr/>
            </p:nvGrpSpPr>
            <p:grpSpPr>
              <a:xfrm>
                <a:off x="6989753" y="3998155"/>
                <a:ext cx="2683012" cy="1696672"/>
                <a:chOff x="8533729" y="3846813"/>
                <a:chExt cx="2683012" cy="1696672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46E4A1E-5178-495B-A375-DC05002A20BE}"/>
                    </a:ext>
                  </a:extLst>
                </p:cNvPr>
                <p:cNvGrpSpPr/>
                <p:nvPr/>
              </p:nvGrpSpPr>
              <p:grpSpPr>
                <a:xfrm>
                  <a:off x="8533729" y="3846813"/>
                  <a:ext cx="2683012" cy="1696672"/>
                  <a:chOff x="7057381" y="4321331"/>
                  <a:chExt cx="2683012" cy="1696672"/>
                </a:xfrm>
              </p:grpSpPr>
              <p:graphicFrame>
                <p:nvGraphicFramePr>
                  <p:cNvPr id="5" name="Chart 4">
                    <a:extLst>
                      <a:ext uri="{FF2B5EF4-FFF2-40B4-BE49-F238E27FC236}">
                        <a16:creationId xmlns:a16="http://schemas.microsoft.com/office/drawing/2014/main" id="{3294BCB2-8BFF-48FF-8979-E295A512187C}"/>
                      </a:ext>
                    </a:extLst>
                  </p:cNvPr>
                  <p:cNvGraphicFramePr/>
                  <p:nvPr/>
                </p:nvGraphicFramePr>
                <p:xfrm>
                  <a:off x="7057381" y="4321331"/>
                  <a:ext cx="2683012" cy="169667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7052868-7D79-4D2C-81BF-09BAFC2CE808}"/>
                      </a:ext>
                    </a:extLst>
                  </p:cNvPr>
                  <p:cNvSpPr txBox="1"/>
                  <p:nvPr/>
                </p:nvSpPr>
                <p:spPr>
                  <a:xfrm>
                    <a:off x="7397005" y="4745388"/>
                    <a:ext cx="20037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srgbClr val="70AD47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21%</a:t>
                    </a:r>
                    <a:endParaRPr lang="en-CA" sz="4000" b="1" dirty="0">
                      <a:solidFill>
                        <a:srgbClr val="70AD47"/>
                      </a:solidFill>
                      <a:latin typeface="Century Gothic" panose="020B0502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8539ACE-DB47-4E3F-8EEF-BAA0AE567853}"/>
                    </a:ext>
                  </a:extLst>
                </p:cNvPr>
                <p:cNvSpPr txBox="1"/>
                <p:nvPr/>
              </p:nvSpPr>
              <p:spPr>
                <a:xfrm>
                  <a:off x="9487427" y="4818259"/>
                  <a:ext cx="7756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Century Gothic" panose="020B0502020202020204" pitchFamily="34" charset="0"/>
                    </a:rPr>
                    <a:t>Reach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37DB58-5A09-4757-B368-877F17A96907}"/>
                  </a:ext>
                </a:extLst>
              </p:cNvPr>
              <p:cNvSpPr txBox="1"/>
              <p:nvPr/>
            </p:nvSpPr>
            <p:spPr>
              <a:xfrm>
                <a:off x="9272084" y="4254137"/>
                <a:ext cx="22935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70AD47"/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+6.5M</a:t>
                </a:r>
                <a:endParaRPr lang="en-CA" sz="5400" b="1" dirty="0">
                  <a:solidFill>
                    <a:srgbClr val="70AD47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1D49403-42F2-4365-A2C1-A4CA79FD8361}"/>
                  </a:ext>
                </a:extLst>
              </p:cNvPr>
              <p:cNvGrpSpPr/>
              <p:nvPr/>
            </p:nvGrpSpPr>
            <p:grpSpPr>
              <a:xfrm>
                <a:off x="3290300" y="4205937"/>
                <a:ext cx="4129298" cy="1047276"/>
                <a:chOff x="3290300" y="4205937"/>
                <a:chExt cx="4129298" cy="1047276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169691D-566E-4DF2-9B14-38718C6117A3}"/>
                    </a:ext>
                  </a:extLst>
                </p:cNvPr>
                <p:cNvSpPr txBox="1"/>
                <p:nvPr/>
              </p:nvSpPr>
              <p:spPr>
                <a:xfrm>
                  <a:off x="3290300" y="4205937"/>
                  <a:ext cx="41175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3600" b="1">
                      <a:solidFill>
                        <a:schemeClr val="bg1"/>
                      </a:solidFill>
                      <a:latin typeface="Century Gothic" panose="020B0502020202020204" pitchFamily="34" charset="0"/>
                    </a:defRPr>
                  </a:lvl1pPr>
                </a:lstStyle>
                <a:p>
                  <a:pPr algn="r"/>
                  <a:r>
                    <a:rPr lang="en-US" sz="2800" dirty="0">
                      <a:solidFill>
                        <a:schemeClr val="tx1"/>
                      </a:solidFill>
                    </a:rPr>
                    <a:t>Smart Speaker Users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00AE9BB-6AFB-4E5E-8110-0F27C64A03D2}"/>
                    </a:ext>
                  </a:extLst>
                </p:cNvPr>
                <p:cNvSpPr txBox="1"/>
                <p:nvPr/>
              </p:nvSpPr>
              <p:spPr>
                <a:xfrm>
                  <a:off x="3915478" y="4668438"/>
                  <a:ext cx="350412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latin typeface="Century Gothic" panose="020B0502020202020204" pitchFamily="34" charset="0"/>
                    </a:rPr>
                    <a:t>In a household with</a:t>
                  </a:r>
                  <a:br>
                    <a:rPr lang="en-US" sz="1600" dirty="0">
                      <a:latin typeface="Century Gothic" panose="020B0502020202020204" pitchFamily="34" charset="0"/>
                    </a:rPr>
                  </a:br>
                  <a:r>
                    <a:rPr lang="en-US" sz="1600" dirty="0">
                      <a:latin typeface="Century Gothic" panose="020B0502020202020204" pitchFamily="34" charset="0"/>
                    </a:rPr>
                    <a:t>a smart speaker</a:t>
                  </a:r>
                </a:p>
              </p:txBody>
            </p:sp>
          </p:grpSp>
        </p:grp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A98C8F-08C5-48D0-86FD-CA826CCC89F4}"/>
              </a:ext>
            </a:extLst>
          </p:cNvPr>
          <p:cNvCxnSpPr>
            <a:cxnSpLocks/>
          </p:cNvCxnSpPr>
          <p:nvPr/>
        </p:nvCxnSpPr>
        <p:spPr>
          <a:xfrm>
            <a:off x="7366805" y="2356086"/>
            <a:ext cx="1727474" cy="0"/>
          </a:xfrm>
          <a:prstGeom prst="line">
            <a:avLst/>
          </a:prstGeom>
          <a:ln w="9525">
            <a:solidFill>
              <a:schemeClr val="bg1">
                <a:lumMod val="75000"/>
                <a:alpha val="5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CD64A6-82BB-48E3-B060-AACD21E07398}"/>
              </a:ext>
            </a:extLst>
          </p:cNvPr>
          <p:cNvCxnSpPr>
            <a:cxnSpLocks/>
          </p:cNvCxnSpPr>
          <p:nvPr/>
        </p:nvCxnSpPr>
        <p:spPr>
          <a:xfrm>
            <a:off x="7366805" y="4189906"/>
            <a:ext cx="1727474" cy="0"/>
          </a:xfrm>
          <a:prstGeom prst="line">
            <a:avLst/>
          </a:prstGeom>
          <a:ln w="9525">
            <a:solidFill>
              <a:schemeClr val="bg1">
                <a:lumMod val="75000"/>
                <a:alpha val="5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9A36450-6F4F-44DB-8C0F-464560EAA207}"/>
              </a:ext>
            </a:extLst>
          </p:cNvPr>
          <p:cNvSpPr txBox="1"/>
          <p:nvPr/>
        </p:nvSpPr>
        <p:spPr>
          <a:xfrm>
            <a:off x="711097" y="1712967"/>
            <a:ext cx="41626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5200" dirty="0">
                <a:solidFill>
                  <a:schemeClr val="tx1"/>
                </a:solidFill>
              </a:rPr>
              <a:t>Audio </a:t>
            </a:r>
            <a:r>
              <a:rPr lang="en-US" sz="5200" dirty="0">
                <a:solidFill>
                  <a:srgbClr val="FF0066"/>
                </a:solidFill>
              </a:rPr>
              <a:t>Streamers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1AAD03-FDA8-470F-B44E-DA94E913A866}"/>
              </a:ext>
            </a:extLst>
          </p:cNvPr>
          <p:cNvSpPr txBox="1"/>
          <p:nvPr/>
        </p:nvSpPr>
        <p:spPr>
          <a:xfrm>
            <a:off x="2058190" y="6319932"/>
            <a:ext cx="34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Spring 2020 SCC/</a:t>
            </a:r>
            <a:r>
              <a:rPr lang="en-US" sz="1000" dirty="0" err="1">
                <a:latin typeface="+mj-lt"/>
              </a:rPr>
              <a:t>Metrica</a:t>
            </a:r>
            <a:r>
              <a:rPr lang="en-US" sz="1000" dirty="0">
                <a:latin typeface="+mj-lt"/>
              </a:rPr>
              <a:t> Fusion and Study of the Canadian Consumer Fall 2020 </a:t>
            </a:r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35A04207-24DB-4589-94DE-88441831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4712" y="1420054"/>
            <a:ext cx="1053233" cy="1053233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8217DC09-183F-4572-95D7-95980C904D85}"/>
              </a:ext>
            </a:extLst>
          </p:cNvPr>
          <p:cNvGrpSpPr/>
          <p:nvPr/>
        </p:nvGrpSpPr>
        <p:grpSpPr>
          <a:xfrm>
            <a:off x="4253368" y="508898"/>
            <a:ext cx="7743679" cy="5830180"/>
            <a:chOff x="4290775" y="529680"/>
            <a:chExt cx="7743679" cy="583018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6D7897F-F122-443E-94BF-812F119C39E5}"/>
                </a:ext>
              </a:extLst>
            </p:cNvPr>
            <p:cNvGrpSpPr/>
            <p:nvPr/>
          </p:nvGrpSpPr>
          <p:grpSpPr>
            <a:xfrm>
              <a:off x="4636224" y="529680"/>
              <a:ext cx="7052781" cy="2115083"/>
              <a:chOff x="4638205" y="529680"/>
              <a:chExt cx="7052781" cy="2115083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DAEBB7-FFF3-4DCC-8EC6-D59E292F675F}"/>
                  </a:ext>
                </a:extLst>
              </p:cNvPr>
              <p:cNvGrpSpPr/>
              <p:nvPr/>
            </p:nvGrpSpPr>
            <p:grpSpPr>
              <a:xfrm>
                <a:off x="4638205" y="529680"/>
                <a:ext cx="3217038" cy="1596312"/>
                <a:chOff x="4586707" y="815355"/>
                <a:chExt cx="3217038" cy="159631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818C9D-5660-458E-AF98-9A95725126B9}"/>
                    </a:ext>
                  </a:extLst>
                </p:cNvPr>
                <p:cNvSpPr txBox="1"/>
                <p:nvPr/>
              </p:nvSpPr>
              <p:spPr>
                <a:xfrm>
                  <a:off x="5262507" y="815355"/>
                  <a:ext cx="1132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Century Gothic" panose="020B0502020202020204" pitchFamily="34" charset="0"/>
                    </a:rPr>
                    <a:t>Gender</a:t>
                  </a:r>
                  <a:endParaRPr lang="en-CA" sz="2000" b="1" dirty="0">
                    <a:latin typeface="Century Gothic" panose="020B0502020202020204" pitchFamily="34" charset="0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BF70325-ECE9-4561-B2AA-16CB4F6F207F}"/>
                    </a:ext>
                  </a:extLst>
                </p:cNvPr>
                <p:cNvGrpSpPr/>
                <p:nvPr/>
              </p:nvGrpSpPr>
              <p:grpSpPr>
                <a:xfrm>
                  <a:off x="4586707" y="1082448"/>
                  <a:ext cx="3217038" cy="1329219"/>
                  <a:chOff x="4586707" y="914133"/>
                  <a:chExt cx="3217038" cy="1329219"/>
                </a:xfrm>
              </p:grpSpPr>
              <p:graphicFrame>
                <p:nvGraphicFramePr>
                  <p:cNvPr id="18" name="Chart 17">
                    <a:extLst>
                      <a:ext uri="{FF2B5EF4-FFF2-40B4-BE49-F238E27FC236}">
                        <a16:creationId xmlns:a16="http://schemas.microsoft.com/office/drawing/2014/main" id="{D2F887C8-9221-4C42-A5BE-9D162C860170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439844247"/>
                      </p:ext>
                    </p:extLst>
                  </p:nvPr>
                </p:nvGraphicFramePr>
                <p:xfrm>
                  <a:off x="4586707" y="914133"/>
                  <a:ext cx="3217038" cy="1329219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5AEBAE8-ED15-4D89-AFF9-FD0F4972E0BD}"/>
                      </a:ext>
                    </a:extLst>
                  </p:cNvPr>
                  <p:cNvSpPr txBox="1"/>
                  <p:nvPr/>
                </p:nvSpPr>
                <p:spPr>
                  <a:xfrm>
                    <a:off x="7063307" y="1156852"/>
                    <a:ext cx="6190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102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4138B431-B508-4FD7-A226-A47086830F80}"/>
                      </a:ext>
                    </a:extLst>
                  </p:cNvPr>
                  <p:cNvSpPr txBox="1"/>
                  <p:nvPr/>
                </p:nvSpPr>
                <p:spPr>
                  <a:xfrm>
                    <a:off x="6994566" y="1679960"/>
                    <a:ext cx="4994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98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1530733-D337-4585-8775-52F55416292B}"/>
                  </a:ext>
                </a:extLst>
              </p:cNvPr>
              <p:cNvGrpSpPr/>
              <p:nvPr/>
            </p:nvGrpSpPr>
            <p:grpSpPr>
              <a:xfrm>
                <a:off x="8183977" y="529680"/>
                <a:ext cx="3507009" cy="2115083"/>
                <a:chOff x="8329139" y="815355"/>
                <a:chExt cx="3507009" cy="2115083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028E82F-E916-4022-854A-4BBDB85E289C}"/>
                    </a:ext>
                  </a:extLst>
                </p:cNvPr>
                <p:cNvSpPr txBox="1"/>
                <p:nvPr/>
              </p:nvSpPr>
              <p:spPr>
                <a:xfrm>
                  <a:off x="9269807" y="815355"/>
                  <a:ext cx="22637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Century Gothic" panose="020B0502020202020204" pitchFamily="34" charset="0"/>
                    </a:rPr>
                    <a:t>Personal Income</a:t>
                  </a:r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9BEBB917-2846-48D6-862A-D1BCA2F8D84D}"/>
                    </a:ext>
                  </a:extLst>
                </p:cNvPr>
                <p:cNvGrpSpPr/>
                <p:nvPr/>
              </p:nvGrpSpPr>
              <p:grpSpPr>
                <a:xfrm>
                  <a:off x="8329139" y="1082448"/>
                  <a:ext cx="3507009" cy="1847990"/>
                  <a:chOff x="7964391" y="826219"/>
                  <a:chExt cx="3507009" cy="1847990"/>
                </a:xfrm>
              </p:grpSpPr>
              <p:graphicFrame>
                <p:nvGraphicFramePr>
                  <p:cNvPr id="32" name="Chart 31">
                    <a:extLst>
                      <a:ext uri="{FF2B5EF4-FFF2-40B4-BE49-F238E27FC236}">
                        <a16:creationId xmlns:a16="http://schemas.microsoft.com/office/drawing/2014/main" id="{4F4B2C02-30E2-4902-8470-52E1BBEF9744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603306013"/>
                      </p:ext>
                    </p:extLst>
                  </p:nvPr>
                </p:nvGraphicFramePr>
                <p:xfrm>
                  <a:off x="7964391" y="826219"/>
                  <a:ext cx="3507009" cy="184799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65A7DA9-3852-4A46-9C2B-A8E9E0B748F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25978" y="1067057"/>
                    <a:ext cx="517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102</a:t>
                    </a:r>
                    <a:endParaRPr lang="en-CA" b="1" dirty="0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F3EC963-9405-4834-8D7F-E212783E974E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6533" y="1591631"/>
                    <a:ext cx="38343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98</a:t>
                    </a:r>
                    <a:endParaRPr lang="en-CA" b="1" dirty="0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D90F6A3B-CE99-45D7-83E7-FAE394E327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1161" y="2114714"/>
                    <a:ext cx="55434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100</a:t>
                    </a:r>
                    <a:endParaRPr lang="en-CA" b="1" dirty="0"/>
                  </a:p>
                </p:txBody>
              </p:sp>
            </p:grp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FF575D7-2FB1-4EC7-995D-76E05D4E0E2D}"/>
                </a:ext>
              </a:extLst>
            </p:cNvPr>
            <p:cNvGrpSpPr/>
            <p:nvPr/>
          </p:nvGrpSpPr>
          <p:grpSpPr>
            <a:xfrm>
              <a:off x="4290775" y="3190405"/>
              <a:ext cx="7743679" cy="3169455"/>
              <a:chOff x="4290775" y="3190405"/>
              <a:chExt cx="7743679" cy="3169455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AAA5DD3-8DA0-4493-9FC1-53A72A6BE1D3}"/>
                  </a:ext>
                </a:extLst>
              </p:cNvPr>
              <p:cNvGrpSpPr/>
              <p:nvPr/>
            </p:nvGrpSpPr>
            <p:grpSpPr>
              <a:xfrm>
                <a:off x="4290775" y="3190405"/>
                <a:ext cx="3866167" cy="2662609"/>
                <a:chOff x="4169876" y="3033358"/>
                <a:chExt cx="3866167" cy="2662609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CA65884-D7AB-4100-97FE-0F60E37CBFBB}"/>
                    </a:ext>
                  </a:extLst>
                </p:cNvPr>
                <p:cNvSpPr txBox="1"/>
                <p:nvPr/>
              </p:nvSpPr>
              <p:spPr>
                <a:xfrm>
                  <a:off x="5159367" y="3033358"/>
                  <a:ext cx="22586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Century Gothic" panose="020B0502020202020204" pitchFamily="34" charset="0"/>
                    </a:rPr>
                    <a:t>Occupation</a:t>
                  </a:r>
                  <a:endParaRPr lang="en-CA" sz="2000" b="1" dirty="0">
                    <a:latin typeface="Century Gothic" panose="020B0502020202020204" pitchFamily="34" charset="0"/>
                  </a:endParaRP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0B6E0C81-4BFD-4CD7-9B60-F02FBF184C47}"/>
                    </a:ext>
                  </a:extLst>
                </p:cNvPr>
                <p:cNvGrpSpPr/>
                <p:nvPr/>
              </p:nvGrpSpPr>
              <p:grpSpPr>
                <a:xfrm>
                  <a:off x="4169876" y="3322652"/>
                  <a:ext cx="3866167" cy="2373315"/>
                  <a:chOff x="7848206" y="2886818"/>
                  <a:chExt cx="3866167" cy="2373315"/>
                </a:xfrm>
              </p:grpSpPr>
              <p:graphicFrame>
                <p:nvGraphicFramePr>
                  <p:cNvPr id="33" name="Chart 32">
                    <a:extLst>
                      <a:ext uri="{FF2B5EF4-FFF2-40B4-BE49-F238E27FC236}">
                        <a16:creationId xmlns:a16="http://schemas.microsoft.com/office/drawing/2014/main" id="{620BCD05-F31D-433C-851F-540D94BD270F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275549879"/>
                      </p:ext>
                    </p:extLst>
                  </p:nvPr>
                </p:nvGraphicFramePr>
                <p:xfrm>
                  <a:off x="7848206" y="2886818"/>
                  <a:ext cx="3838360" cy="237331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8E39823-2005-4D99-833E-F05D77627391}"/>
                      </a:ext>
                    </a:extLst>
                  </p:cNvPr>
                  <p:cNvSpPr txBox="1"/>
                  <p:nvPr/>
                </p:nvSpPr>
                <p:spPr>
                  <a:xfrm>
                    <a:off x="11221271" y="3126684"/>
                    <a:ext cx="49310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120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708F7DC-EEB1-4CB8-BD9E-273511A0E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922682" y="4180340"/>
                    <a:ext cx="49310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105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7104E7DB-A6A1-4B28-8D0B-CE3624DA32C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1402" y="4701454"/>
                    <a:ext cx="43954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95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00DCC5D-AD8A-439D-BC3A-11A4968DDF9C}"/>
                      </a:ext>
                    </a:extLst>
                  </p:cNvPr>
                  <p:cNvSpPr txBox="1"/>
                  <p:nvPr/>
                </p:nvSpPr>
                <p:spPr>
                  <a:xfrm>
                    <a:off x="10969890" y="3661948"/>
                    <a:ext cx="49310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107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ACFB3A3-ADF5-4922-B308-53EB8725BA29}"/>
                  </a:ext>
                </a:extLst>
              </p:cNvPr>
              <p:cNvGrpSpPr/>
              <p:nvPr/>
            </p:nvGrpSpPr>
            <p:grpSpPr>
              <a:xfrm>
                <a:off x="7885663" y="3190405"/>
                <a:ext cx="4148791" cy="3169455"/>
                <a:chOff x="8030825" y="3031343"/>
                <a:chExt cx="4148791" cy="3169455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CB6DB9C-3436-4010-823E-08F10B49BF9C}"/>
                    </a:ext>
                  </a:extLst>
                </p:cNvPr>
                <p:cNvSpPr txBox="1"/>
                <p:nvPr/>
              </p:nvSpPr>
              <p:spPr>
                <a:xfrm>
                  <a:off x="9293158" y="3031343"/>
                  <a:ext cx="7072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Century Gothic" panose="020B0502020202020204" pitchFamily="34" charset="0"/>
                    </a:rPr>
                    <a:t>Age</a:t>
                  </a: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D8A9058-3595-4705-B5C8-2660FEF870D7}"/>
                    </a:ext>
                  </a:extLst>
                </p:cNvPr>
                <p:cNvGrpSpPr/>
                <p:nvPr/>
              </p:nvGrpSpPr>
              <p:grpSpPr>
                <a:xfrm>
                  <a:off x="8030825" y="3322652"/>
                  <a:ext cx="4148791" cy="2878146"/>
                  <a:chOff x="4058559" y="2464411"/>
                  <a:chExt cx="4148791" cy="2878146"/>
                </a:xfrm>
              </p:grpSpPr>
              <p:graphicFrame>
                <p:nvGraphicFramePr>
                  <p:cNvPr id="19" name="Chart 18">
                    <a:extLst>
                      <a:ext uri="{FF2B5EF4-FFF2-40B4-BE49-F238E27FC236}">
                        <a16:creationId xmlns:a16="http://schemas.microsoft.com/office/drawing/2014/main" id="{CB0BA6EA-1D51-4440-BC85-FEE228B97FFE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4249502976"/>
                      </p:ext>
                    </p:extLst>
                  </p:nvPr>
                </p:nvGraphicFramePr>
                <p:xfrm>
                  <a:off x="5251682" y="2464411"/>
                  <a:ext cx="2906021" cy="287814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ED56D7F7-E5A4-47E6-AD22-78C3AF2B3144}"/>
                      </a:ext>
                    </a:extLst>
                  </p:cNvPr>
                  <p:cNvGrpSpPr/>
                  <p:nvPr/>
                </p:nvGrpSpPr>
                <p:grpSpPr>
                  <a:xfrm>
                    <a:off x="6779786" y="2704725"/>
                    <a:ext cx="1427564" cy="2392428"/>
                    <a:chOff x="1936752" y="3325507"/>
                    <a:chExt cx="1427564" cy="2392428"/>
                  </a:xfrm>
                </p:grpSpPr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DFDA4F28-DDF3-4EC4-83A1-0A90974644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36752" y="5410158"/>
                      <a:ext cx="4395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75</a:t>
                      </a:r>
                      <a:endParaRPr lang="en-CA" b="1" dirty="0"/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9A80E3F6-C049-4A21-A3B5-A140DF1504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95690" y="3325507"/>
                      <a:ext cx="61907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117</a:t>
                      </a:r>
                      <a:endParaRPr lang="en-CA" b="1" dirty="0"/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4B77C60D-5783-42A4-B75B-CE94F8121C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84099" y="3842025"/>
                      <a:ext cx="68021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116</a:t>
                      </a:r>
                      <a:endParaRPr lang="en-CA" b="1" dirty="0"/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4E9F825C-7479-4A59-9ABA-E199AC50FB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1305" y="4366275"/>
                      <a:ext cx="75029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104</a:t>
                      </a:r>
                      <a:endParaRPr lang="en-CA" b="1" dirty="0"/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1D42FED-733B-4070-99C5-CAC6C5C86D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5300" y="4886611"/>
                      <a:ext cx="4395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86</a:t>
                      </a:r>
                      <a:endParaRPr lang="en-CA" b="1" dirty="0"/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134C8242-7303-447C-BF2F-52E8907B5F5D}"/>
                      </a:ext>
                    </a:extLst>
                  </p:cNvPr>
                  <p:cNvGrpSpPr/>
                  <p:nvPr/>
                </p:nvGrpSpPr>
                <p:grpSpPr>
                  <a:xfrm>
                    <a:off x="4058559" y="2633921"/>
                    <a:ext cx="1284911" cy="2568813"/>
                    <a:chOff x="4058559" y="2633921"/>
                    <a:chExt cx="1284911" cy="2568813"/>
                  </a:xfrm>
                </p:grpSpPr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1E0767F7-1C3E-455C-8627-5C070A3214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2633921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GenZ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(1996-2002)</a:t>
                      </a: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573DB3A1-DA64-4795-B83B-EE681DAACD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4771847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Pre-Boomers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(pre 1946)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713B1C3E-6660-4AD5-9157-12A572640D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4230237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Boomers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(1946-1965)</a:t>
                      </a: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E2D3A066-4F5E-4573-9283-EEA439AADE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3698274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GenX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(1966-1979)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E1C8165A-9B18-44A8-997B-F4EB78B03C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3172811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GenY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(1980-1995)</a:t>
                      </a:r>
                    </a:p>
                  </p:txBody>
                </p:sp>
              </p:grpSp>
            </p:grp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B7784DC-04A6-4AF3-9400-A0E69F341D99}"/>
                </a:ext>
              </a:extLst>
            </p:cNvPr>
            <p:cNvGrpSpPr/>
            <p:nvPr/>
          </p:nvGrpSpPr>
          <p:grpSpPr>
            <a:xfrm>
              <a:off x="4746828" y="2681189"/>
              <a:ext cx="6796061" cy="369332"/>
              <a:chOff x="4786216" y="2681189"/>
              <a:chExt cx="6796061" cy="36933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6E69F31-9113-4677-B91E-B9F7609E1792}"/>
                  </a:ext>
                </a:extLst>
              </p:cNvPr>
              <p:cNvSpPr txBox="1"/>
              <p:nvPr/>
            </p:nvSpPr>
            <p:spPr>
              <a:xfrm>
                <a:off x="6614476" y="2681189"/>
                <a:ext cx="3139001" cy="369332"/>
              </a:xfrm>
              <a:prstGeom prst="rect">
                <a:avLst/>
              </a:prstGeom>
              <a:noFill/>
              <a:ln>
                <a:solidFill>
                  <a:srgbClr val="FF0066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% Reach by Demographic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7C885A2-1E68-4EEA-B7C8-B33897DA5923}"/>
                  </a:ext>
                </a:extLst>
              </p:cNvPr>
              <p:cNvCxnSpPr>
                <a:cxnSpLocks/>
                <a:stCxn id="64" idx="3"/>
              </p:cNvCxnSpPr>
              <p:nvPr/>
            </p:nvCxnSpPr>
            <p:spPr>
              <a:xfrm>
                <a:off x="9753477" y="2865855"/>
                <a:ext cx="1828800" cy="0"/>
              </a:xfrm>
              <a:prstGeom prst="line">
                <a:avLst/>
              </a:prstGeom>
              <a:ln w="9525">
                <a:solidFill>
                  <a:srgbClr val="FF00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07DEE4E-547F-4757-A96A-9FA0B0259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6216" y="2865855"/>
                <a:ext cx="1828800" cy="5856"/>
              </a:xfrm>
              <a:prstGeom prst="line">
                <a:avLst/>
              </a:prstGeom>
              <a:ln w="9525">
                <a:solidFill>
                  <a:srgbClr val="FF006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58D0AD6-3D5E-4C02-A1A9-F7AEF091937D}"/>
              </a:ext>
            </a:extLst>
          </p:cNvPr>
          <p:cNvSpPr txBox="1"/>
          <p:nvPr/>
        </p:nvSpPr>
        <p:spPr>
          <a:xfrm>
            <a:off x="722687" y="3451882"/>
            <a:ext cx="3036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175B5"/>
              </a:buClr>
            </a:pPr>
            <a:r>
              <a:rPr lang="en-US" sz="2000" b="1" dirty="0">
                <a:latin typeface="Century Gothic" panose="020B0502020202020204" pitchFamily="34" charset="0"/>
              </a:rPr>
              <a:t>Male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Gen Z </a:t>
            </a:r>
            <a:r>
              <a:rPr lang="en-US" sz="2000" dirty="0">
                <a:latin typeface="Century Gothic" panose="020B0502020202020204" pitchFamily="34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</a:rPr>
              <a:t>Gen Y </a:t>
            </a:r>
            <a:r>
              <a:rPr lang="en-US" sz="2000" dirty="0">
                <a:latin typeface="Century Gothic" panose="020B0502020202020204" pitchFamily="34" charset="0"/>
              </a:rPr>
              <a:t>are the </a:t>
            </a:r>
            <a:r>
              <a:rPr lang="en-US" sz="2000" b="1" dirty="0">
                <a:latin typeface="Century Gothic" panose="020B0502020202020204" pitchFamily="34" charset="0"/>
              </a:rPr>
              <a:t>most likely to </a:t>
            </a:r>
            <a:r>
              <a:rPr lang="en-US" sz="2000" dirty="0">
                <a:latin typeface="Century Gothic" panose="020B0502020202020204" pitchFamily="34" charset="0"/>
              </a:rPr>
              <a:t>stream audio through the web or an app. </a:t>
            </a:r>
          </a:p>
        </p:txBody>
      </p:sp>
    </p:spTree>
    <p:extLst>
      <p:ext uri="{BB962C8B-B14F-4D97-AF65-F5344CB8AC3E}">
        <p14:creationId xmlns:p14="http://schemas.microsoft.com/office/powerpoint/2010/main" val="379379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9C8EA-F702-4923-8AE0-4BC09726EAC7}"/>
              </a:ext>
            </a:extLst>
          </p:cNvPr>
          <p:cNvSpPr txBox="1"/>
          <p:nvPr/>
        </p:nvSpPr>
        <p:spPr>
          <a:xfrm>
            <a:off x="2058190" y="6319932"/>
            <a:ext cx="34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Spring 2020 SCC/</a:t>
            </a:r>
            <a:r>
              <a:rPr lang="en-US" sz="1000" dirty="0" err="1">
                <a:latin typeface="+mj-lt"/>
              </a:rPr>
              <a:t>Metrica</a:t>
            </a:r>
            <a:r>
              <a:rPr lang="en-US" sz="1000" dirty="0">
                <a:latin typeface="+mj-lt"/>
              </a:rPr>
              <a:t> Fusion and Study of the Canadian Consumer Fall 2020 </a:t>
            </a:r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8984918-8567-4E95-9EBC-D96070341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265758"/>
              </p:ext>
            </p:extLst>
          </p:nvPr>
        </p:nvGraphicFramePr>
        <p:xfrm>
          <a:off x="293596" y="787660"/>
          <a:ext cx="11432512" cy="496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352DA6-A503-4FBE-BE17-77D56638E4A0}"/>
              </a:ext>
            </a:extLst>
          </p:cNvPr>
          <p:cNvSpPr txBox="1"/>
          <p:nvPr/>
        </p:nvSpPr>
        <p:spPr>
          <a:xfrm>
            <a:off x="504091" y="509120"/>
            <a:ext cx="11432512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200" b="1" dirty="0">
                <a:latin typeface="Century Gothic" panose="020B0502020202020204" pitchFamily="34" charset="0"/>
              </a:rPr>
              <a:t>YouTube &amp; Spotify </a:t>
            </a:r>
            <a:br>
              <a:rPr lang="en-US" sz="5200" b="1" dirty="0">
                <a:latin typeface="Century Gothic" panose="020B0502020202020204" pitchFamily="34" charset="0"/>
              </a:rPr>
            </a:br>
            <a:r>
              <a:rPr lang="en-US" sz="5200" b="1" dirty="0">
                <a:latin typeface="Century Gothic" panose="020B0502020202020204" pitchFamily="34" charset="0"/>
              </a:rPr>
              <a:t>are the </a:t>
            </a:r>
            <a:r>
              <a:rPr lang="en-US" sz="52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most popular </a:t>
            </a:r>
            <a:endParaRPr lang="en-CA" sz="52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9B90A-6354-49E6-9FDB-D61372174FE1}"/>
              </a:ext>
            </a:extLst>
          </p:cNvPr>
          <p:cNvSpPr txBox="1"/>
          <p:nvPr/>
        </p:nvSpPr>
        <p:spPr>
          <a:xfrm>
            <a:off x="504091" y="1668907"/>
            <a:ext cx="8876366" cy="1481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Century Gothic" panose="020B0502020202020204" pitchFamily="34" charset="0"/>
                <a:ea typeface="+mj-ea"/>
                <a:cs typeface="+mj-cs"/>
              </a:rPr>
              <a:t>audio streaming services, by web or app, among Canadians 18+.</a:t>
            </a:r>
            <a:endParaRPr lang="en-US" sz="2000" kern="12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6A9323-3320-476A-AC7B-8D6AB27223A0}"/>
              </a:ext>
            </a:extLst>
          </p:cNvPr>
          <p:cNvGrpSpPr/>
          <p:nvPr/>
        </p:nvGrpSpPr>
        <p:grpSpPr>
          <a:xfrm>
            <a:off x="1608988" y="3049289"/>
            <a:ext cx="5311297" cy="538609"/>
            <a:chOff x="5274459" y="557447"/>
            <a:chExt cx="5311297" cy="5386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80B2C5-111A-429D-A332-B589BA08D79A}"/>
                </a:ext>
              </a:extLst>
            </p:cNvPr>
            <p:cNvSpPr txBox="1"/>
            <p:nvPr/>
          </p:nvSpPr>
          <p:spPr>
            <a:xfrm>
              <a:off x="6131062" y="557447"/>
              <a:ext cx="3434222" cy="538609"/>
            </a:xfrm>
            <a:prstGeom prst="rect">
              <a:avLst/>
            </a:prstGeom>
            <a:noFill/>
            <a:ln>
              <a:solidFill>
                <a:srgbClr val="FF0066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CA" sz="1800" dirty="0">
                  <a:latin typeface="Century Gothic" panose="020B0502020202020204" pitchFamily="34" charset="0"/>
                </a:rPr>
                <a:t>% </a:t>
              </a:r>
              <a:r>
                <a:rPr lang="en-CA" dirty="0">
                  <a:latin typeface="Century Gothic" panose="020B0502020202020204" pitchFamily="34" charset="0"/>
                </a:rPr>
                <a:t>in an average month</a:t>
              </a:r>
              <a:endParaRPr lang="en-CA" sz="1200" dirty="0">
                <a:latin typeface="Century Gothic" panose="020B0502020202020204" pitchFamily="34" charset="0"/>
              </a:endParaRPr>
            </a:p>
            <a:p>
              <a:pPr algn="ctr" fontAlgn="ctr"/>
              <a:endParaRPr lang="en-CA" sz="11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9702BC-987E-4C69-BCF4-004EC7A907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0381" y="826752"/>
              <a:ext cx="995375" cy="1"/>
            </a:xfrm>
            <a:prstGeom prst="line">
              <a:avLst/>
            </a:prstGeom>
            <a:ln w="9525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B9EFF5-A28C-4631-98DA-511BF398D2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4459" y="816636"/>
              <a:ext cx="856603" cy="1861"/>
            </a:xfrm>
            <a:prstGeom prst="line">
              <a:avLst/>
            </a:prstGeom>
            <a:ln w="9525"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349D70-18F6-4810-AC4B-56BA1D521B23}"/>
              </a:ext>
            </a:extLst>
          </p:cNvPr>
          <p:cNvSpPr txBox="1"/>
          <p:nvPr/>
        </p:nvSpPr>
        <p:spPr>
          <a:xfrm>
            <a:off x="6038289" y="6348880"/>
            <a:ext cx="5456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*</a:t>
            </a:r>
            <a:r>
              <a:rPr lang="en-US" sz="1000" dirty="0">
                <a:latin typeface="+mj-lt"/>
              </a:rPr>
              <a:t>From Fall 2020 SCC – “Radio/audio streaming services used”</a:t>
            </a:r>
            <a:endParaRPr lang="en-CA" sz="1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0A697-FD9A-4056-A7A0-5D01EF6228AD}"/>
              </a:ext>
            </a:extLst>
          </p:cNvPr>
          <p:cNvSpPr txBox="1"/>
          <p:nvPr/>
        </p:nvSpPr>
        <p:spPr>
          <a:xfrm>
            <a:off x="10905116" y="4984559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W 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C70FE-A96C-45BB-9E68-7773F74B05E4}"/>
              </a:ext>
            </a:extLst>
          </p:cNvPr>
          <p:cNvSpPr txBox="1"/>
          <p:nvPr/>
        </p:nvSpPr>
        <p:spPr>
          <a:xfrm>
            <a:off x="8098559" y="4984559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W 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F2D32-D6AF-47B3-8EF1-1F62856391E0}"/>
              </a:ext>
            </a:extLst>
          </p:cNvPr>
          <p:cNvSpPr txBox="1"/>
          <p:nvPr/>
        </p:nvSpPr>
        <p:spPr>
          <a:xfrm>
            <a:off x="7183342" y="4984559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088E8-7090-4A0A-A99B-DB13106E576D}"/>
              </a:ext>
            </a:extLst>
          </p:cNvPr>
          <p:cNvSpPr txBox="1"/>
          <p:nvPr/>
        </p:nvSpPr>
        <p:spPr>
          <a:xfrm>
            <a:off x="6239707" y="4984559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W 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05E1F-0BFA-493D-8E22-6660B9C0C897}"/>
              </a:ext>
            </a:extLst>
          </p:cNvPr>
          <p:cNvSpPr txBox="1"/>
          <p:nvPr/>
        </p:nvSpPr>
        <p:spPr>
          <a:xfrm>
            <a:off x="5324490" y="4984559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0D5140-54AB-4D9C-9F18-50F6E0D7D8B7}"/>
              </a:ext>
            </a:extLst>
          </p:cNvPr>
          <p:cNvSpPr txBox="1"/>
          <p:nvPr/>
        </p:nvSpPr>
        <p:spPr>
          <a:xfrm>
            <a:off x="4397333" y="4970355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39AF5-B34D-47E3-8D8D-7F65BE0389D6}"/>
              </a:ext>
            </a:extLst>
          </p:cNvPr>
          <p:cNvSpPr txBox="1"/>
          <p:nvPr/>
        </p:nvSpPr>
        <p:spPr>
          <a:xfrm>
            <a:off x="3457633" y="4984559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278F5C-529D-4A56-B3F1-47371EBABA91}"/>
              </a:ext>
            </a:extLst>
          </p:cNvPr>
          <p:cNvSpPr txBox="1"/>
          <p:nvPr/>
        </p:nvSpPr>
        <p:spPr>
          <a:xfrm>
            <a:off x="2524205" y="4970355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W 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E1ADF9-3DA7-4DBF-8809-82B5307D4A38}"/>
              </a:ext>
            </a:extLst>
          </p:cNvPr>
          <p:cNvSpPr txBox="1"/>
          <p:nvPr/>
        </p:nvSpPr>
        <p:spPr>
          <a:xfrm>
            <a:off x="1608988" y="4976700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A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8D8D7D-94B9-4DFC-820E-6B6DA37DF97A}"/>
              </a:ext>
            </a:extLst>
          </p:cNvPr>
          <p:cNvSpPr txBox="1"/>
          <p:nvPr/>
        </p:nvSpPr>
        <p:spPr>
          <a:xfrm>
            <a:off x="665353" y="4970355"/>
            <a:ext cx="45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W</a:t>
            </a:r>
            <a:endParaRPr lang="en-CA" sz="11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B1196A-7192-42CA-88D6-1E2D8342AE8B}"/>
              </a:ext>
            </a:extLst>
          </p:cNvPr>
          <p:cNvSpPr txBox="1"/>
          <p:nvPr/>
        </p:nvSpPr>
        <p:spPr>
          <a:xfrm>
            <a:off x="2906977" y="3340544"/>
            <a:ext cx="2531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</a:rPr>
              <a:t>W</a:t>
            </a:r>
            <a:r>
              <a:rPr lang="en-US" sz="1100" dirty="0">
                <a:latin typeface="Century Gothic" panose="020B0502020202020204" pitchFamily="34" charset="0"/>
              </a:rPr>
              <a:t>ebsite</a:t>
            </a:r>
            <a:r>
              <a:rPr lang="en-US" sz="1100" b="1" dirty="0">
                <a:latin typeface="Century Gothic" panose="020B0502020202020204" pitchFamily="34" charset="0"/>
              </a:rPr>
              <a:t> | A</a:t>
            </a:r>
            <a:r>
              <a:rPr lang="en-US" sz="1100" dirty="0">
                <a:latin typeface="Century Gothic" panose="020B0502020202020204" pitchFamily="34" charset="0"/>
              </a:rPr>
              <a:t>pp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7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3">
            <a:extLst>
              <a:ext uri="{FF2B5EF4-FFF2-40B4-BE49-F238E27FC236}">
                <a16:creationId xmlns:a16="http://schemas.microsoft.com/office/drawing/2014/main" id="{6CD85829-54F7-4900-AB51-D28CAC668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36705"/>
              </p:ext>
            </p:extLst>
          </p:nvPr>
        </p:nvGraphicFramePr>
        <p:xfrm>
          <a:off x="5427785" y="0"/>
          <a:ext cx="6211092" cy="48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364">
                  <a:extLst>
                    <a:ext uri="{9D8B030D-6E8A-4147-A177-3AD203B41FA5}">
                      <a16:colId xmlns:a16="http://schemas.microsoft.com/office/drawing/2014/main" val="1568743288"/>
                    </a:ext>
                  </a:extLst>
                </a:gridCol>
                <a:gridCol w="2070364">
                  <a:extLst>
                    <a:ext uri="{9D8B030D-6E8A-4147-A177-3AD203B41FA5}">
                      <a16:colId xmlns:a16="http://schemas.microsoft.com/office/drawing/2014/main" val="681960437"/>
                    </a:ext>
                  </a:extLst>
                </a:gridCol>
                <a:gridCol w="2070364">
                  <a:extLst>
                    <a:ext uri="{9D8B030D-6E8A-4147-A177-3AD203B41FA5}">
                      <a16:colId xmlns:a16="http://schemas.microsoft.com/office/drawing/2014/main" val="3808112929"/>
                    </a:ext>
                  </a:extLst>
                </a:gridCol>
              </a:tblGrid>
              <a:tr h="69947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 agree: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Index: </a:t>
                      </a:r>
                      <a:endParaRPr lang="en-C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0850"/>
                  </a:ext>
                </a:extLst>
              </a:tr>
              <a:tr h="8383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 Z</a:t>
                      </a:r>
                      <a:b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(1996-2002)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CA" sz="4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CA" sz="4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456499"/>
                  </a:ext>
                </a:extLst>
              </a:tr>
              <a:tr h="8383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 Y</a:t>
                      </a:r>
                      <a:br>
                        <a:rPr lang="en-CA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(1980-1995)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CA" sz="4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C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49146"/>
                  </a:ext>
                </a:extLst>
              </a:tr>
              <a:tr h="8383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 X</a:t>
                      </a:r>
                      <a:br>
                        <a:rPr lang="en-CA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(1966-1979)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CA" sz="4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CA" sz="4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99120"/>
                  </a:ext>
                </a:extLst>
              </a:tr>
              <a:tr h="838353">
                <a:tc>
                  <a:txBody>
                    <a:bodyPr/>
                    <a:lstStyle/>
                    <a:p>
                      <a:pPr algn="r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Boomers</a:t>
                      </a:r>
                      <a:b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(1946-1965)</a:t>
                      </a:r>
                      <a:endParaRPr lang="en-CA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CA" sz="4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CA" sz="4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466417"/>
                  </a:ext>
                </a:extLst>
              </a:tr>
              <a:tr h="838353">
                <a:tc>
                  <a:txBody>
                    <a:bodyPr/>
                    <a:lstStyle/>
                    <a:p>
                      <a:pPr algn="r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Pre-Boomers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(pre 1946)</a:t>
                      </a:r>
                      <a:endParaRPr lang="en-CA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CA" sz="4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CA" sz="4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2904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C52088-670D-4355-88FD-674C199AC64F}"/>
              </a:ext>
            </a:extLst>
          </p:cNvPr>
          <p:cNvSpPr txBox="1"/>
          <p:nvPr/>
        </p:nvSpPr>
        <p:spPr>
          <a:xfrm>
            <a:off x="2058190" y="6319932"/>
            <a:ext cx="522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Spring 2020 SCC/</a:t>
            </a:r>
            <a:r>
              <a:rPr lang="en-US" sz="1000" dirty="0" err="1">
                <a:latin typeface="+mj-lt"/>
              </a:rPr>
              <a:t>Metrica</a:t>
            </a:r>
            <a:r>
              <a:rPr lang="en-US" sz="1000" dirty="0">
                <a:latin typeface="+mj-lt"/>
              </a:rPr>
              <a:t> Fusion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21928-6F11-42A9-B9D8-EEC96E5E0727}"/>
              </a:ext>
            </a:extLst>
          </p:cNvPr>
          <p:cNvSpPr txBox="1"/>
          <p:nvPr/>
        </p:nvSpPr>
        <p:spPr>
          <a:xfrm>
            <a:off x="5989501" y="5030957"/>
            <a:ext cx="576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entury Gothic" panose="020B0502020202020204" pitchFamily="34" charset="0"/>
              </a:rPr>
              <a:t>Online streaming impacted </a:t>
            </a:r>
            <a:r>
              <a:rPr lang="en-US" sz="2000" b="1" dirty="0">
                <a:latin typeface="Century Gothic" panose="020B0502020202020204" pitchFamily="34" charset="0"/>
              </a:rPr>
              <a:t>how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Gen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Century Gothic" panose="020B0502020202020204" pitchFamily="34" charset="0"/>
              </a:rPr>
              <a:t>and Gen Y listen </a:t>
            </a:r>
            <a:r>
              <a:rPr lang="en-US" sz="2000" dirty="0">
                <a:latin typeface="Century Gothic" panose="020B0502020202020204" pitchFamily="34" charset="0"/>
              </a:rPr>
              <a:t>to the radio the most.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FF3DD2-06EB-4D84-837A-2B0D540B4288}"/>
              </a:ext>
            </a:extLst>
          </p:cNvPr>
          <p:cNvGrpSpPr/>
          <p:nvPr/>
        </p:nvGrpSpPr>
        <p:grpSpPr>
          <a:xfrm>
            <a:off x="506262" y="674009"/>
            <a:ext cx="5483240" cy="4990669"/>
            <a:chOff x="506262" y="811967"/>
            <a:chExt cx="5483240" cy="499066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3CAA52E-CD78-4B5A-8CE5-A276A1C02A42}"/>
                </a:ext>
              </a:extLst>
            </p:cNvPr>
            <p:cNvGrpSpPr/>
            <p:nvPr/>
          </p:nvGrpSpPr>
          <p:grpSpPr>
            <a:xfrm>
              <a:off x="532811" y="811967"/>
              <a:ext cx="5456691" cy="4990669"/>
              <a:chOff x="532811" y="722454"/>
              <a:chExt cx="5456691" cy="469021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C49609-47DE-489B-BE49-51F4EAA0986F}"/>
                  </a:ext>
                </a:extLst>
              </p:cNvPr>
              <p:cNvSpPr/>
              <p:nvPr/>
            </p:nvSpPr>
            <p:spPr>
              <a:xfrm>
                <a:off x="582152" y="1366403"/>
                <a:ext cx="5331460" cy="31305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CA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“</a:t>
                </a: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Being able to </a:t>
                </a:r>
              </a:p>
              <a:p>
                <a:pPr algn="ctr"/>
                <a:r>
                  <a:rPr lang="en-US" sz="3200" b="1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stream or listen</a:t>
                </a: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to the</a:t>
                </a:r>
              </a:p>
              <a:p>
                <a:pPr algn="ctr"/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radio online has changed the way I listen to </a:t>
                </a:r>
                <a:b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</a:br>
                <a:r>
                  <a:rPr lang="en-US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radio</a:t>
                </a:r>
                <a:r>
                  <a:rPr lang="en-CA" sz="3200" i="1" spc="-1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.”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333667-2FF9-415D-A8D7-042701FCF1A7}"/>
                  </a:ext>
                </a:extLst>
              </p:cNvPr>
              <p:cNvSpPr txBox="1"/>
              <p:nvPr/>
            </p:nvSpPr>
            <p:spPr>
              <a:xfrm>
                <a:off x="2287543" y="934925"/>
                <a:ext cx="192067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"/>
                <a:r>
                  <a:rPr lang="en-CA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Statement:</a:t>
                </a:r>
                <a:endParaRPr lang="en-CA" sz="1000" b="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AFE421E-1E7B-48E2-BD46-97492804A026}"/>
                  </a:ext>
                </a:extLst>
              </p:cNvPr>
              <p:cNvGrpSpPr/>
              <p:nvPr/>
            </p:nvGrpSpPr>
            <p:grpSpPr>
              <a:xfrm>
                <a:off x="1668543" y="4051188"/>
                <a:ext cx="2876144" cy="523220"/>
                <a:chOff x="1668543" y="4051188"/>
                <a:chExt cx="2876144" cy="52322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84DAEF2-6E32-4CC5-8129-1F193158B702}"/>
                    </a:ext>
                  </a:extLst>
                </p:cNvPr>
                <p:cNvGrpSpPr/>
                <p:nvPr/>
              </p:nvGrpSpPr>
              <p:grpSpPr>
                <a:xfrm>
                  <a:off x="1668543" y="4051188"/>
                  <a:ext cx="2876144" cy="523220"/>
                  <a:chOff x="1921482" y="5159982"/>
                  <a:chExt cx="2876144" cy="523220"/>
                </a:xfrm>
              </p:grpSpPr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A133180-91D7-49E0-9089-ABC992B62847}"/>
                      </a:ext>
                    </a:extLst>
                  </p:cNvPr>
                  <p:cNvSpPr txBox="1"/>
                  <p:nvPr/>
                </p:nvSpPr>
                <p:spPr>
                  <a:xfrm>
                    <a:off x="1921482" y="5187597"/>
                    <a:ext cx="1626048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 fontAlgn="b"/>
                    <a:r>
                      <a:rPr lang="en-CA" sz="1200" b="1" dirty="0">
                        <a:latin typeface="Century Gothic" panose="020B0502020202020204" pitchFamily="34" charset="0"/>
                      </a:rPr>
                      <a:t>All Canadians 18+ </a:t>
                    </a:r>
                    <a:br>
                      <a:rPr lang="en-CA" sz="1200" b="1" dirty="0">
                        <a:latin typeface="Century Gothic" panose="020B0502020202020204" pitchFamily="34" charset="0"/>
                      </a:rPr>
                    </a:br>
                    <a:r>
                      <a:rPr lang="en-CA" sz="1200" b="1" dirty="0">
                        <a:latin typeface="Century Gothic" panose="020B0502020202020204" pitchFamily="34" charset="0"/>
                      </a:rPr>
                      <a:t>that agree:</a:t>
                    </a:r>
                    <a:endParaRPr lang="en-CA" sz="1200" i="0" u="none" strike="noStrike" dirty="0">
                      <a:effectLst/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50E9D86-6264-4E53-A15D-56AAEEAF844F}"/>
                      </a:ext>
                    </a:extLst>
                  </p:cNvPr>
                  <p:cNvSpPr txBox="1"/>
                  <p:nvPr/>
                </p:nvSpPr>
                <p:spPr>
                  <a:xfrm>
                    <a:off x="3462275" y="5159982"/>
                    <a:ext cx="133535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26% </a:t>
                    </a:r>
                    <a:r>
                      <a:rPr lang="en-US" dirty="0">
                        <a:latin typeface="Century Gothic" panose="020B0502020202020204" pitchFamily="34" charset="0"/>
                        <a:cs typeface="Times New Roman" panose="02020603050405020304" pitchFamily="18" charset="0"/>
                      </a:rPr>
                      <a:t>100</a:t>
                    </a:r>
                    <a:endParaRPr lang="en-CA" dirty="0">
                      <a:latin typeface="Century Gothic" panose="020B0502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75C0DBF-BB32-4380-94E3-CE954E8E07AF}"/>
                    </a:ext>
                  </a:extLst>
                </p:cNvPr>
                <p:cNvSpPr txBox="1"/>
                <p:nvPr/>
              </p:nvSpPr>
              <p:spPr>
                <a:xfrm>
                  <a:off x="3991639" y="4062750"/>
                  <a:ext cx="531153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fontAlgn="b"/>
                  <a:r>
                    <a:rPr lang="en-CA" sz="1000" dirty="0">
                      <a:solidFill>
                        <a:srgbClr val="000000"/>
                      </a:solidFill>
                      <a:latin typeface="Century Gothic" panose="020B0502020202020204" pitchFamily="34" charset="0"/>
                    </a:rPr>
                    <a:t>i</a:t>
                  </a:r>
                  <a:r>
                    <a:rPr lang="en-CA" sz="1000" b="0" i="0" u="none" strike="noStrike" dirty="0">
                      <a:solidFill>
                        <a:srgbClr val="000000"/>
                      </a:solidFill>
                      <a:effectLst/>
                      <a:latin typeface="Century Gothic" panose="020B0502020202020204" pitchFamily="34" charset="0"/>
                    </a:rPr>
                    <a:t>ndex</a:t>
                  </a:r>
                </a:p>
              </p:txBody>
            </p: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FB5DD61-226F-4B70-9FB9-91B4E848A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4145" y="3848768"/>
                <a:ext cx="1727474" cy="0"/>
              </a:xfrm>
              <a:prstGeom prst="line">
                <a:avLst/>
              </a:prstGeom>
              <a:ln w="9525">
                <a:solidFill>
                  <a:schemeClr val="bg1">
                    <a:alpha val="66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1254B81-C5F8-47C3-A9CF-59A1C534C6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4145" y="1383435"/>
                <a:ext cx="1727474" cy="0"/>
              </a:xfrm>
              <a:prstGeom prst="line">
                <a:avLst/>
              </a:prstGeom>
              <a:ln w="9525">
                <a:solidFill>
                  <a:schemeClr val="bg1">
                    <a:alpha val="66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Graphic 52" descr="Speech">
                <a:extLst>
                  <a:ext uri="{FF2B5EF4-FFF2-40B4-BE49-F238E27FC236}">
                    <a16:creationId xmlns:a16="http://schemas.microsoft.com/office/drawing/2014/main" id="{655F8DD5-1B3C-4062-9404-502EC1D832E2}"/>
                  </a:ext>
                </a:extLst>
              </p:cNvPr>
              <p:cNvSpPr/>
              <p:nvPr/>
            </p:nvSpPr>
            <p:spPr>
              <a:xfrm>
                <a:off x="532811" y="722454"/>
                <a:ext cx="5456691" cy="4690218"/>
              </a:xfrm>
              <a:custGeom>
                <a:avLst/>
                <a:gdLst>
                  <a:gd name="connsiteX0" fmla="*/ 5183856 w 5456690"/>
                  <a:gd name="connsiteY0" fmla="*/ 0 h 5096285"/>
                  <a:gd name="connsiteX1" fmla="*/ 272835 w 5456690"/>
                  <a:gd name="connsiteY1" fmla="*/ 0 h 5096285"/>
                  <a:gd name="connsiteX2" fmla="*/ 0 w 5456690"/>
                  <a:gd name="connsiteY2" fmla="*/ 279474 h 5096285"/>
                  <a:gd name="connsiteX3" fmla="*/ 0 w 5456690"/>
                  <a:gd name="connsiteY3" fmla="*/ 3674257 h 5096285"/>
                  <a:gd name="connsiteX4" fmla="*/ 272835 w 5456690"/>
                  <a:gd name="connsiteY4" fmla="*/ 3953731 h 5096285"/>
                  <a:gd name="connsiteX5" fmla="*/ 3274014 w 5456690"/>
                  <a:gd name="connsiteY5" fmla="*/ 3953731 h 5096285"/>
                  <a:gd name="connsiteX6" fmla="*/ 4365353 w 5456690"/>
                  <a:gd name="connsiteY6" fmla="*/ 5096285 h 5096285"/>
                  <a:gd name="connsiteX7" fmla="*/ 4365353 w 5456690"/>
                  <a:gd name="connsiteY7" fmla="*/ 3961951 h 5096285"/>
                  <a:gd name="connsiteX8" fmla="*/ 5183856 w 5456690"/>
                  <a:gd name="connsiteY8" fmla="*/ 3961951 h 5096285"/>
                  <a:gd name="connsiteX9" fmla="*/ 5456691 w 5456690"/>
                  <a:gd name="connsiteY9" fmla="*/ 3682477 h 5096285"/>
                  <a:gd name="connsiteX10" fmla="*/ 5456691 w 5456690"/>
                  <a:gd name="connsiteY10" fmla="*/ 287694 h 5096285"/>
                  <a:gd name="connsiteX11" fmla="*/ 5183856 w 5456690"/>
                  <a:gd name="connsiteY11" fmla="*/ 0 h 5096285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3274014 w 5456691"/>
                  <a:gd name="connsiteY5" fmla="*/ 3953731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1967729 w 5456691"/>
                  <a:gd name="connsiteY5" fmla="*/ 3953732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  <a:gd name="connsiteX0" fmla="*/ 5183856 w 5456691"/>
                  <a:gd name="connsiteY0" fmla="*/ 0 h 4690218"/>
                  <a:gd name="connsiteX1" fmla="*/ 272835 w 5456691"/>
                  <a:gd name="connsiteY1" fmla="*/ 0 h 4690218"/>
                  <a:gd name="connsiteX2" fmla="*/ 0 w 5456691"/>
                  <a:gd name="connsiteY2" fmla="*/ 279474 h 4690218"/>
                  <a:gd name="connsiteX3" fmla="*/ 0 w 5456691"/>
                  <a:gd name="connsiteY3" fmla="*/ 3674257 h 4690218"/>
                  <a:gd name="connsiteX4" fmla="*/ 272835 w 5456691"/>
                  <a:gd name="connsiteY4" fmla="*/ 3953731 h 4690218"/>
                  <a:gd name="connsiteX5" fmla="*/ 2580678 w 5456691"/>
                  <a:gd name="connsiteY5" fmla="*/ 3982063 h 4690218"/>
                  <a:gd name="connsiteX6" fmla="*/ 5340043 w 5456691"/>
                  <a:gd name="connsiteY6" fmla="*/ 4690218 h 4690218"/>
                  <a:gd name="connsiteX7" fmla="*/ 4365353 w 5456691"/>
                  <a:gd name="connsiteY7" fmla="*/ 3961951 h 4690218"/>
                  <a:gd name="connsiteX8" fmla="*/ 5183856 w 5456691"/>
                  <a:gd name="connsiteY8" fmla="*/ 3961951 h 4690218"/>
                  <a:gd name="connsiteX9" fmla="*/ 5456691 w 5456691"/>
                  <a:gd name="connsiteY9" fmla="*/ 3682477 h 4690218"/>
                  <a:gd name="connsiteX10" fmla="*/ 5456691 w 5456691"/>
                  <a:gd name="connsiteY10" fmla="*/ 287694 h 4690218"/>
                  <a:gd name="connsiteX11" fmla="*/ 5183856 w 5456691"/>
                  <a:gd name="connsiteY11" fmla="*/ 0 h 469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6691" h="4690218">
                    <a:moveTo>
                      <a:pt x="5183856" y="0"/>
                    </a:moveTo>
                    <a:lnTo>
                      <a:pt x="272835" y="0"/>
                    </a:lnTo>
                    <a:cubicBezTo>
                      <a:pt x="120368" y="0"/>
                      <a:pt x="0" y="131517"/>
                      <a:pt x="0" y="279474"/>
                    </a:cubicBezTo>
                    <a:lnTo>
                      <a:pt x="0" y="3674257"/>
                    </a:lnTo>
                    <a:cubicBezTo>
                      <a:pt x="0" y="3830434"/>
                      <a:pt x="120368" y="3953731"/>
                      <a:pt x="272835" y="3953731"/>
                    </a:cubicBezTo>
                    <a:lnTo>
                      <a:pt x="2580678" y="3982063"/>
                    </a:lnTo>
                    <a:lnTo>
                      <a:pt x="5340043" y="4690218"/>
                    </a:lnTo>
                    <a:lnTo>
                      <a:pt x="4365353" y="3961951"/>
                    </a:lnTo>
                    <a:lnTo>
                      <a:pt x="5183856" y="3961951"/>
                    </a:lnTo>
                    <a:cubicBezTo>
                      <a:pt x="5336323" y="3961951"/>
                      <a:pt x="5456691" y="3830434"/>
                      <a:pt x="5456691" y="3682477"/>
                    </a:cubicBezTo>
                    <a:lnTo>
                      <a:pt x="5456691" y="287694"/>
                    </a:lnTo>
                    <a:cubicBezTo>
                      <a:pt x="5456691" y="131517"/>
                      <a:pt x="5336323" y="0"/>
                      <a:pt x="5183856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 w="80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232609-6853-40A7-B80A-EC79C8AA6D39}"/>
                </a:ext>
              </a:extLst>
            </p:cNvPr>
            <p:cNvSpPr/>
            <p:nvPr/>
          </p:nvSpPr>
          <p:spPr>
            <a:xfrm>
              <a:off x="506262" y="1543501"/>
              <a:ext cx="5331460" cy="3331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CA" sz="3200" i="1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“</a:t>
              </a:r>
              <a:r>
                <a:rPr lang="en-US" sz="3200" i="1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Being able to </a:t>
              </a:r>
            </a:p>
            <a:p>
              <a:pPr algn="ctr"/>
              <a:r>
                <a:rPr lang="en-US" sz="3200" b="1" i="1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stream or listen</a:t>
              </a:r>
              <a:r>
                <a:rPr lang="en-US" sz="3200" i="1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to the</a:t>
              </a:r>
            </a:p>
            <a:p>
              <a:pPr algn="ctr"/>
              <a:r>
                <a:rPr lang="en-US" sz="3200" i="1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radio online has changed the way I listen to </a:t>
              </a:r>
              <a:br>
                <a:rPr lang="en-US" sz="3200" i="1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US" sz="3200" i="1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 radio</a:t>
              </a:r>
              <a:r>
                <a:rPr lang="en-CA" sz="3200" i="1" spc="-1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.”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AD844B-E530-4434-967B-1F3A11FD6BBF}"/>
                </a:ext>
              </a:extLst>
            </p:cNvPr>
            <p:cNvSpPr txBox="1"/>
            <p:nvPr/>
          </p:nvSpPr>
          <p:spPr>
            <a:xfrm>
              <a:off x="2211653" y="1084383"/>
              <a:ext cx="1920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-CA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Statement:</a:t>
              </a:r>
              <a:endParaRPr lang="en-CA" sz="10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568020-1D5E-4CBD-ACFD-1C3F62AE3458}"/>
                </a:ext>
              </a:extLst>
            </p:cNvPr>
            <p:cNvSpPr txBox="1"/>
            <p:nvPr/>
          </p:nvSpPr>
          <p:spPr>
            <a:xfrm>
              <a:off x="1592653" y="4429654"/>
              <a:ext cx="16260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"/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All Canadians 18+ </a:t>
              </a:r>
              <a:b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CA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that agree:</a:t>
              </a:r>
              <a:endParaRPr lang="en-CA" sz="12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7FA927-8E6B-408C-9298-EF8A5F03E0E5}"/>
                </a:ext>
              </a:extLst>
            </p:cNvPr>
            <p:cNvSpPr txBox="1"/>
            <p:nvPr/>
          </p:nvSpPr>
          <p:spPr>
            <a:xfrm>
              <a:off x="3133446" y="4400270"/>
              <a:ext cx="1335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26%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100</a:t>
              </a:r>
              <a:endParaRPr lang="en-CA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5ED332-3DC6-44DF-A8C4-812423138FB3}"/>
                </a:ext>
              </a:extLst>
            </p:cNvPr>
            <p:cNvSpPr txBox="1"/>
            <p:nvPr/>
          </p:nvSpPr>
          <p:spPr>
            <a:xfrm>
              <a:off x="3915749" y="4412573"/>
              <a:ext cx="5311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"/>
              <a:r>
                <a:rPr lang="en-C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</a:t>
              </a:r>
              <a:r>
                <a:rPr lang="en-CA" sz="1000" b="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ndex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C653A87-AA31-4E9A-AEBF-9AC821B02E90}"/>
                </a:ext>
              </a:extLst>
            </p:cNvPr>
            <p:cNvCxnSpPr>
              <a:cxnSpLocks/>
            </p:cNvCxnSpPr>
            <p:nvPr/>
          </p:nvCxnSpPr>
          <p:spPr>
            <a:xfrm>
              <a:off x="2308255" y="4184883"/>
              <a:ext cx="1727474" cy="0"/>
            </a:xfrm>
            <a:prstGeom prst="line">
              <a:avLst/>
            </a:prstGeom>
            <a:ln w="9525">
              <a:solidFill>
                <a:schemeClr val="bg1">
                  <a:alpha val="6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24D6D2-F038-46B8-8C8F-004DAD119D08}"/>
                </a:ext>
              </a:extLst>
            </p:cNvPr>
            <p:cNvCxnSpPr>
              <a:cxnSpLocks/>
            </p:cNvCxnSpPr>
            <p:nvPr/>
          </p:nvCxnSpPr>
          <p:spPr>
            <a:xfrm>
              <a:off x="2308255" y="1561624"/>
              <a:ext cx="1727474" cy="0"/>
            </a:xfrm>
            <a:prstGeom prst="line">
              <a:avLst/>
            </a:prstGeom>
            <a:ln w="9525">
              <a:solidFill>
                <a:schemeClr val="bg1">
                  <a:alpha val="66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977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9CC67DA-FAFB-4043-8C59-340D71880D68}"/>
              </a:ext>
            </a:extLst>
          </p:cNvPr>
          <p:cNvSpPr txBox="1"/>
          <p:nvPr/>
        </p:nvSpPr>
        <p:spPr>
          <a:xfrm>
            <a:off x="2058191" y="6319932"/>
            <a:ext cx="491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Spring 2020 SCC/</a:t>
            </a:r>
            <a:r>
              <a:rPr lang="en-US" sz="1000" dirty="0" err="1">
                <a:latin typeface="+mj-lt"/>
              </a:rPr>
              <a:t>Metrica</a:t>
            </a:r>
            <a:r>
              <a:rPr lang="en-US" sz="1000" dirty="0">
                <a:latin typeface="+mj-lt"/>
              </a:rPr>
              <a:t> Fusion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18+, Visited an audio streaming site or app in an average month </a:t>
            </a:r>
            <a:endParaRPr lang="en-CA" sz="1000" dirty="0">
              <a:latin typeface="+mj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4F25A1-26F1-4CC7-A54E-6B513D2EA3FD}"/>
              </a:ext>
            </a:extLst>
          </p:cNvPr>
          <p:cNvSpPr txBox="1"/>
          <p:nvPr/>
        </p:nvSpPr>
        <p:spPr>
          <a:xfrm>
            <a:off x="732877" y="338317"/>
            <a:ext cx="106594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E913B"/>
              </a:buClr>
            </a:pPr>
            <a:r>
              <a:rPr lang="en-US" sz="5400" b="1" dirty="0">
                <a:latin typeface="Century Gothic" panose="020B0502020202020204" pitchFamily="34" charset="0"/>
              </a:rPr>
              <a:t>Over 2 in 5 ‘Audio Streamers’ </a:t>
            </a:r>
            <a:r>
              <a:rPr lang="en-US" sz="5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streamed music </a:t>
            </a:r>
            <a:r>
              <a:rPr lang="en-US" sz="5400" b="1" dirty="0">
                <a:latin typeface="Century Gothic" panose="020B0502020202020204" pitchFamily="34" charset="0"/>
              </a:rPr>
              <a:t>or listened </a:t>
            </a:r>
          </a:p>
          <a:p>
            <a:pPr>
              <a:buClr>
                <a:srgbClr val="5E913B"/>
              </a:buClr>
            </a:pPr>
            <a:r>
              <a:rPr lang="en-US" sz="5400" b="1" dirty="0">
                <a:latin typeface="Century Gothic" panose="020B0502020202020204" pitchFamily="34" charset="0"/>
              </a:rPr>
              <a:t>to a </a:t>
            </a:r>
            <a:r>
              <a:rPr lang="en-US" sz="5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podcast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ED6C0-D449-46AD-ABBC-93191D1B8C52}"/>
              </a:ext>
            </a:extLst>
          </p:cNvPr>
          <p:cNvSpPr txBox="1"/>
          <p:nvPr/>
        </p:nvSpPr>
        <p:spPr>
          <a:xfrm rot="18900000">
            <a:off x="2073222" y="4892002"/>
            <a:ext cx="2381169" cy="3320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Watched Long Form Videos</a:t>
            </a:r>
            <a:endParaRPr lang="en-US" sz="1200" b="1" kern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38E789-8D59-41FF-A7F3-43763A9B31C5}"/>
              </a:ext>
            </a:extLst>
          </p:cNvPr>
          <p:cNvGrpSpPr/>
          <p:nvPr/>
        </p:nvGrpSpPr>
        <p:grpSpPr>
          <a:xfrm>
            <a:off x="52178" y="3050321"/>
            <a:ext cx="11802560" cy="2333493"/>
            <a:chOff x="52178" y="2905514"/>
            <a:chExt cx="11802560" cy="23334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52C995-65EB-4019-9D36-B08EE3A10DC1}"/>
                </a:ext>
              </a:extLst>
            </p:cNvPr>
            <p:cNvGrpSpPr/>
            <p:nvPr/>
          </p:nvGrpSpPr>
          <p:grpSpPr>
            <a:xfrm>
              <a:off x="456217" y="2905514"/>
              <a:ext cx="11398521" cy="2333493"/>
              <a:chOff x="550001" y="2740257"/>
              <a:chExt cx="11398521" cy="233349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C5F8368-6070-4016-AECB-BC6852ECCDEA}"/>
                  </a:ext>
                </a:extLst>
              </p:cNvPr>
              <p:cNvGrpSpPr/>
              <p:nvPr/>
            </p:nvGrpSpPr>
            <p:grpSpPr>
              <a:xfrm>
                <a:off x="550001" y="3698316"/>
                <a:ext cx="11398521" cy="7137"/>
                <a:chOff x="550001" y="3698316"/>
                <a:chExt cx="11398521" cy="7137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A8875ADF-FE3C-4612-A27D-B605F9F878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001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18774752-C492-4A57-8053-AA29012FB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0808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AA2F8EB3-8E28-4984-BA08-E0FAC8EC2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1615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FB09D2F2-EC14-487F-8390-B847829780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42422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3E266B3E-1C9E-4BD7-BB1F-63DE8E5C7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3229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988D8286-4E30-4B74-8A7C-849A76D73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4036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2A6F1377-04CB-43BA-9CE7-486694AD9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4843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3BD7218F-0498-47EC-B741-EE5454A03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5650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4D4B485D-B954-4857-9F88-E1CF2006F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96457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EAF5D608-1CC8-4A74-A5EB-50E6E7658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7264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0AC4DE01-E3C7-4B68-9E89-B578B42E2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58071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88C94711-BA63-4138-AC63-E6C1DB002E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74329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E2100C53-A530-4669-98E0-C6D6D7570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66494" y="3705453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532C2550-1A59-4B02-BDA0-0AC077C94C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62722" y="3698316"/>
                  <a:ext cx="685800" cy="0"/>
                </a:xfrm>
                <a:prstGeom prst="straightConnector1">
                  <a:avLst/>
                </a:prstGeom>
                <a:ln w="22225">
                  <a:solidFill>
                    <a:srgbClr val="FF0066"/>
                  </a:solidFill>
                  <a:prstDash val="sys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CEC88A-3E34-4A7A-9ACF-47E557831FFF}"/>
                  </a:ext>
                </a:extLst>
              </p:cNvPr>
              <p:cNvSpPr txBox="1"/>
              <p:nvPr/>
            </p:nvSpPr>
            <p:spPr>
              <a:xfrm rot="18900000">
                <a:off x="3513353" y="4776334"/>
                <a:ext cx="2952223" cy="29516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Access</a:t>
                </a: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/Read Magazine </a:t>
                </a:r>
                <a:b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</a:b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or Newspaper</a:t>
                </a:r>
                <a:endParaRPr lang="en-US" sz="1200" b="1" kern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73162F5-B602-4A44-8A4A-C1C242DE4479}"/>
                  </a:ext>
                </a:extLst>
              </p:cNvPr>
              <p:cNvSpPr txBox="1"/>
              <p:nvPr/>
            </p:nvSpPr>
            <p:spPr>
              <a:xfrm rot="18900000">
                <a:off x="2324932" y="4397523"/>
                <a:ext cx="1896070" cy="3320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Wa</a:t>
                </a: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tched TV 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57136A-A2B4-49FC-B395-3863B5CE4BBA}"/>
                  </a:ext>
                </a:extLst>
              </p:cNvPr>
              <p:cNvSpPr txBox="1"/>
              <p:nvPr/>
            </p:nvSpPr>
            <p:spPr>
              <a:xfrm rot="18900000">
                <a:off x="1319907" y="4617292"/>
                <a:ext cx="2643760" cy="2833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Read eBook/Listen to Audiobook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F242D5-9F99-4987-BA1F-C84209F52E87}"/>
                  </a:ext>
                </a:extLst>
              </p:cNvPr>
              <p:cNvSpPr txBox="1"/>
              <p:nvPr/>
            </p:nvSpPr>
            <p:spPr>
              <a:xfrm rot="18900000">
                <a:off x="6783954" y="4454231"/>
                <a:ext cx="2074534" cy="37568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Watch YouTube Access</a:t>
                </a:r>
                <a:endParaRPr lang="en-US" sz="1200" b="1" kern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0B3B97B-880D-416E-AB97-BF06A1A7D7E3}"/>
                  </a:ext>
                </a:extLst>
              </p:cNvPr>
              <p:cNvSpPr txBox="1"/>
              <p:nvPr/>
            </p:nvSpPr>
            <p:spPr>
              <a:xfrm rot="18900000">
                <a:off x="6473833" y="4121030"/>
                <a:ext cx="1118367" cy="34253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Games</a:t>
                </a:r>
                <a:endParaRPr lang="en-US" sz="1200" b="1" kern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BCCE492-3D49-4824-A664-862EAF286AFE}"/>
                  </a:ext>
                </a:extLst>
              </p:cNvPr>
              <p:cNvSpPr/>
              <p:nvPr/>
            </p:nvSpPr>
            <p:spPr>
              <a:xfrm>
                <a:off x="3524274" y="3549316"/>
                <a:ext cx="312274" cy="3122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953FD9D-4975-4873-96F4-FF2A1C52F470}"/>
                  </a:ext>
                </a:extLst>
              </p:cNvPr>
              <p:cNvSpPr txBox="1"/>
              <p:nvPr/>
            </p:nvSpPr>
            <p:spPr>
              <a:xfrm rot="18900000">
                <a:off x="5150234" y="4783003"/>
                <a:ext cx="2969255" cy="2907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algn="r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1200" b="1" kern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Wa</a:t>
                </a:r>
                <a:r>
                  <a:rPr lang="en-US" sz="1200" b="1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tched Short Form Video</a:t>
                </a:r>
                <a:endParaRPr lang="en-US" sz="1200" b="1" kern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F3A1585-F6C5-46A3-B18B-15751267F8C0}"/>
                  </a:ext>
                </a:extLst>
              </p:cNvPr>
              <p:cNvSpPr/>
              <p:nvPr/>
            </p:nvSpPr>
            <p:spPr>
              <a:xfrm>
                <a:off x="3838281" y="3549316"/>
                <a:ext cx="312274" cy="3122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361D53D-8E1A-4E48-97EF-662652420F04}"/>
                  </a:ext>
                </a:extLst>
              </p:cNvPr>
              <p:cNvSpPr/>
              <p:nvPr/>
            </p:nvSpPr>
            <p:spPr>
              <a:xfrm>
                <a:off x="5917925" y="3549316"/>
                <a:ext cx="312274" cy="3122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D51406D-3C07-4540-8C90-6E235FE54C36}"/>
                  </a:ext>
                </a:extLst>
              </p:cNvPr>
              <p:cNvSpPr/>
              <p:nvPr/>
            </p:nvSpPr>
            <p:spPr>
              <a:xfrm>
                <a:off x="8373930" y="3549316"/>
                <a:ext cx="312274" cy="3122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D0394CB-D24E-49F6-9BEA-46238574239A}"/>
                  </a:ext>
                </a:extLst>
              </p:cNvPr>
              <p:cNvSpPr/>
              <p:nvPr/>
            </p:nvSpPr>
            <p:spPr>
              <a:xfrm>
                <a:off x="7292208" y="3549316"/>
                <a:ext cx="312274" cy="3122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47CB20C-BD71-48F1-8D61-538E8ED2F437}"/>
                  </a:ext>
                </a:extLst>
              </p:cNvPr>
              <p:cNvGrpSpPr/>
              <p:nvPr/>
            </p:nvGrpSpPr>
            <p:grpSpPr>
              <a:xfrm>
                <a:off x="10042514" y="3549316"/>
                <a:ext cx="1630080" cy="1055580"/>
                <a:chOff x="8469403" y="3549316"/>
                <a:chExt cx="1630080" cy="1055580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3B57C61-3947-4609-8873-55A4D51BB804}"/>
                    </a:ext>
                  </a:extLst>
                </p:cNvPr>
                <p:cNvSpPr txBox="1"/>
                <p:nvPr/>
              </p:nvSpPr>
              <p:spPr>
                <a:xfrm rot="18900000">
                  <a:off x="8469403" y="4308741"/>
                  <a:ext cx="1630080" cy="2961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/>
                <a:p>
                  <a:pPr algn="r"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n-US" sz="1200" b="1" kern="1200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j-ea"/>
                      <a:cs typeface="+mj-cs"/>
                    </a:rPr>
                    <a:t>Social Media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7C6810E-2F35-47E1-B12A-19FB3FC12D26}"/>
                    </a:ext>
                  </a:extLst>
                </p:cNvPr>
                <p:cNvSpPr/>
                <p:nvPr/>
              </p:nvSpPr>
              <p:spPr>
                <a:xfrm>
                  <a:off x="9666494" y="3549316"/>
                  <a:ext cx="312274" cy="3122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8173B9C-6339-4E83-A562-D6C52CED04F8}"/>
                  </a:ext>
                </a:extLst>
              </p:cNvPr>
              <p:cNvSpPr/>
              <p:nvPr/>
            </p:nvSpPr>
            <p:spPr>
              <a:xfrm>
                <a:off x="8196513" y="3549316"/>
                <a:ext cx="312274" cy="3122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5A1BA94-C788-4B7C-9B16-B132178D7511}"/>
                  </a:ext>
                </a:extLst>
              </p:cNvPr>
              <p:cNvGrpSpPr/>
              <p:nvPr/>
            </p:nvGrpSpPr>
            <p:grpSpPr>
              <a:xfrm>
                <a:off x="5158154" y="2740257"/>
                <a:ext cx="3085975" cy="809059"/>
                <a:chOff x="3198331" y="2619941"/>
                <a:chExt cx="3085975" cy="809059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FCE20BD-AB0E-469A-8559-862D69C0FCE0}"/>
                    </a:ext>
                  </a:extLst>
                </p:cNvPr>
                <p:cNvGrpSpPr/>
                <p:nvPr/>
              </p:nvGrpSpPr>
              <p:grpSpPr>
                <a:xfrm>
                  <a:off x="3198331" y="2619941"/>
                  <a:ext cx="3085975" cy="582584"/>
                  <a:chOff x="3198331" y="2619941"/>
                  <a:chExt cx="3085975" cy="582584"/>
                </a:xfrm>
              </p:grpSpPr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103AAFCF-3272-4408-808F-9FF287B49BE1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312" y="2619941"/>
                    <a:ext cx="1630994" cy="58258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spcAft>
                        <a:spcPts val="600"/>
                      </a:spcAft>
                    </a:pPr>
                    <a:r>
                      <a:rPr lang="en-US" sz="4000" b="1" kern="12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rPr>
                      <a:t>40%</a:t>
                    </a:r>
                    <a:endParaRPr lang="en-US" sz="4000" kern="1200" dirty="0">
                      <a:solidFill>
                        <a:srgbClr val="FF0066"/>
                      </a:solidFill>
                      <a:latin typeface="Century Gothic" panose="020B0502020202020204" pitchFamily="34" charset="0"/>
                      <a:ea typeface="+mj-ea"/>
                      <a:cs typeface="+mj-cs"/>
                    </a:endParaRP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FEAC489-D3E5-4386-AFBE-D01C74869974}"/>
                      </a:ext>
                    </a:extLst>
                  </p:cNvPr>
                  <p:cNvSpPr txBox="1"/>
                  <p:nvPr/>
                </p:nvSpPr>
                <p:spPr>
                  <a:xfrm>
                    <a:off x="3198331" y="2679949"/>
                    <a:ext cx="1753663" cy="487407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Autofit/>
                  </a:bodyPr>
                  <a:lstStyle/>
                  <a:p>
                    <a:pPr algn="r">
                      <a:spcBef>
                        <a:spcPct val="0"/>
                      </a:spcBef>
                      <a:spcAft>
                        <a:spcPts val="600"/>
                      </a:spcAft>
                    </a:pPr>
                    <a:r>
                      <a:rPr lang="en-US" sz="1600" b="1" kern="1200" dirty="0">
                        <a:latin typeface="Century Gothic" panose="020B0502020202020204" pitchFamily="34" charset="0"/>
                        <a:ea typeface="+mj-ea"/>
                        <a:cs typeface="+mj-cs"/>
                      </a:rPr>
                      <a:t>Listen to </a:t>
                    </a:r>
                    <a:br>
                      <a:rPr lang="en-US" sz="1600" b="1" kern="1200" dirty="0">
                        <a:latin typeface="Century Gothic" panose="020B0502020202020204" pitchFamily="34" charset="0"/>
                        <a:ea typeface="+mj-ea"/>
                        <a:cs typeface="+mj-cs"/>
                      </a:rPr>
                    </a:br>
                    <a:r>
                      <a:rPr lang="en-US" sz="1600" b="1" kern="1200" dirty="0">
                        <a:latin typeface="Century Gothic" panose="020B0502020202020204" pitchFamily="34" charset="0"/>
                        <a:ea typeface="+mj-ea"/>
                        <a:cs typeface="+mj-cs"/>
                      </a:rPr>
                      <a:t>Radio/Podcast</a:t>
                    </a:r>
                  </a:p>
                </p:txBody>
              </p:sp>
            </p:grp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94851F2-918D-4EE0-984C-159863385F03}"/>
                    </a:ext>
                  </a:extLst>
                </p:cNvPr>
                <p:cNvCxnSpPr/>
                <p:nvPr/>
              </p:nvCxnSpPr>
              <p:spPr>
                <a:xfrm flipV="1">
                  <a:off x="5256952" y="3261140"/>
                  <a:ext cx="0" cy="167860"/>
                </a:xfrm>
                <a:prstGeom prst="line">
                  <a:avLst/>
                </a:prstGeom>
                <a:ln w="34925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7BCB8CC-B4A7-41AE-B2B4-C289AB983C30}"/>
                  </a:ext>
                </a:extLst>
              </p:cNvPr>
              <p:cNvGrpSpPr/>
              <p:nvPr/>
            </p:nvGrpSpPr>
            <p:grpSpPr>
              <a:xfrm>
                <a:off x="7733555" y="2740257"/>
                <a:ext cx="2957360" cy="809059"/>
                <a:chOff x="10070884" y="2619941"/>
                <a:chExt cx="2957360" cy="809059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277A3954-DAB7-4C63-B179-9866D345197E}"/>
                    </a:ext>
                  </a:extLst>
                </p:cNvPr>
                <p:cNvGrpSpPr/>
                <p:nvPr/>
              </p:nvGrpSpPr>
              <p:grpSpPr>
                <a:xfrm>
                  <a:off x="10070884" y="2619941"/>
                  <a:ext cx="2957360" cy="582584"/>
                  <a:chOff x="10070884" y="2678556"/>
                  <a:chExt cx="2957360" cy="582584"/>
                </a:xfrm>
              </p:grpSpPr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F6CBF1BC-B9B7-4080-B5D8-E5E90A4936BE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0884" y="2678556"/>
                    <a:ext cx="1630994" cy="58258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  <a:spcAft>
                        <a:spcPts val="600"/>
                      </a:spcAft>
                    </a:pPr>
                    <a:r>
                      <a:rPr lang="en-US" sz="4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rPr>
                      <a:t>47</a:t>
                    </a:r>
                    <a:r>
                      <a:rPr lang="en-US" sz="4000" b="1" kern="12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j-ea"/>
                        <a:cs typeface="+mj-cs"/>
                      </a:rPr>
                      <a:t>%</a:t>
                    </a:r>
                    <a:endParaRPr lang="en-US" sz="4000" kern="1200" dirty="0">
                      <a:solidFill>
                        <a:srgbClr val="FF0066"/>
                      </a:solidFill>
                      <a:latin typeface="Century Gothic" panose="020B0502020202020204" pitchFamily="34" charset="0"/>
                      <a:ea typeface="+mj-ea"/>
                      <a:cs typeface="+mj-cs"/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81E3F9E-59DB-4310-8502-046941E947A3}"/>
                      </a:ext>
                    </a:extLst>
                  </p:cNvPr>
                  <p:cNvSpPr txBox="1"/>
                  <p:nvPr/>
                </p:nvSpPr>
                <p:spPr>
                  <a:xfrm>
                    <a:off x="11397250" y="2738564"/>
                    <a:ext cx="1630994" cy="487407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  <a:spcAft>
                        <a:spcPts val="600"/>
                      </a:spcAft>
                    </a:pPr>
                    <a:r>
                      <a:rPr lang="en-US" sz="1600" b="1" kern="1200" dirty="0">
                        <a:latin typeface="Century Gothic" panose="020B0502020202020204" pitchFamily="34" charset="0"/>
                        <a:ea typeface="+mj-ea"/>
                        <a:cs typeface="+mj-cs"/>
                      </a:rPr>
                      <a:t>Music Streaming</a:t>
                    </a:r>
                  </a:p>
                </p:txBody>
              </p:sp>
            </p:grp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DCFF94-D4C0-46DE-A0E5-33C3657CF96C}"/>
                    </a:ext>
                  </a:extLst>
                </p:cNvPr>
                <p:cNvCxnSpPr/>
                <p:nvPr/>
              </p:nvCxnSpPr>
              <p:spPr>
                <a:xfrm flipV="1">
                  <a:off x="10684401" y="3261140"/>
                  <a:ext cx="0" cy="167860"/>
                </a:xfrm>
                <a:prstGeom prst="line">
                  <a:avLst/>
                </a:prstGeom>
                <a:ln w="34925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8EBCA9D-D648-4564-B981-BBA6C7516697}"/>
                  </a:ext>
                </a:extLst>
              </p:cNvPr>
              <p:cNvSpPr/>
              <p:nvPr/>
            </p:nvSpPr>
            <p:spPr>
              <a:xfrm>
                <a:off x="7478244" y="3549316"/>
                <a:ext cx="312274" cy="3122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6ECBA10-F133-4A97-9E0E-5239DD831D54}"/>
                  </a:ext>
                </a:extLst>
              </p:cNvPr>
              <p:cNvSpPr/>
              <p:nvPr/>
            </p:nvSpPr>
            <p:spPr>
              <a:xfrm>
                <a:off x="7063270" y="3549316"/>
                <a:ext cx="312274" cy="3122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D29776-0DF9-4060-8E43-7D086FC8CB66}"/>
                </a:ext>
              </a:extLst>
            </p:cNvPr>
            <p:cNvSpPr txBox="1"/>
            <p:nvPr/>
          </p:nvSpPr>
          <p:spPr>
            <a:xfrm>
              <a:off x="174625" y="3542008"/>
              <a:ext cx="2319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% </a:t>
              </a:r>
              <a:r>
                <a:rPr lang="en-US" sz="1200" b="1" dirty="0">
                  <a:latin typeface="Century Gothic" panose="020B0502020202020204" pitchFamily="34" charset="0"/>
                </a:rPr>
                <a:t>‘</a:t>
              </a:r>
              <a:r>
                <a:rPr lang="en-US" sz="12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Audio Streamers</a:t>
              </a:r>
              <a:r>
                <a:rPr lang="en-US" sz="1200" b="1" dirty="0">
                  <a:latin typeface="Century Gothic" panose="020B0502020202020204" pitchFamily="34" charset="0"/>
                </a:rPr>
                <a:t>’</a:t>
              </a:r>
              <a:r>
                <a:rPr lang="en-US" sz="1200" b="1" dirty="0">
                  <a:solidFill>
                    <a:srgbClr val="FF006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200" dirty="0">
                  <a:latin typeface="Century Gothic" panose="020B0502020202020204" pitchFamily="34" charset="0"/>
                </a:rPr>
                <a:t>18+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45BF0B-77F8-4A52-A3A5-D4FC3E3E636F}"/>
                </a:ext>
              </a:extLst>
            </p:cNvPr>
            <p:cNvSpPr txBox="1"/>
            <p:nvPr/>
          </p:nvSpPr>
          <p:spPr>
            <a:xfrm>
              <a:off x="52178" y="3732210"/>
              <a:ext cx="5249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0%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CD5EDCA-96D3-44AF-9E1E-F1604D45497C}"/>
                </a:ext>
              </a:extLst>
            </p:cNvPr>
            <p:cNvSpPr txBox="1"/>
            <p:nvPr/>
          </p:nvSpPr>
          <p:spPr>
            <a:xfrm>
              <a:off x="3257179" y="3126991"/>
              <a:ext cx="836958" cy="3979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2</a:t>
              </a:r>
              <a:r>
                <a:rPr lang="en-US" sz="2400" b="1" kern="1200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0%</a:t>
              </a:r>
              <a:endParaRPr lang="en-US" sz="2400" kern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DE03227-4AEB-41E4-B9FC-6FE7D02778F4}"/>
                </a:ext>
              </a:extLst>
            </p:cNvPr>
            <p:cNvCxnSpPr/>
            <p:nvPr/>
          </p:nvCxnSpPr>
          <p:spPr>
            <a:xfrm flipV="1">
              <a:off x="3582898" y="3524795"/>
              <a:ext cx="0" cy="167860"/>
            </a:xfrm>
            <a:prstGeom prst="line">
              <a:avLst/>
            </a:prstGeom>
            <a:ln w="349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960172-B460-4A12-B457-2F1E02FE97AE}"/>
                </a:ext>
              </a:extLst>
            </p:cNvPr>
            <p:cNvSpPr txBox="1"/>
            <p:nvPr/>
          </p:nvSpPr>
          <p:spPr>
            <a:xfrm>
              <a:off x="10973896" y="3132943"/>
              <a:ext cx="836958" cy="39791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66</a:t>
              </a:r>
              <a:r>
                <a:rPr lang="en-US" sz="2400" b="1" kern="1200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%</a:t>
              </a:r>
              <a:endParaRPr lang="en-US" sz="2400" kern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0F7C5D6-B209-461F-B1A2-0357DBF82045}"/>
                </a:ext>
              </a:extLst>
            </p:cNvPr>
            <p:cNvCxnSpPr/>
            <p:nvPr/>
          </p:nvCxnSpPr>
          <p:spPr>
            <a:xfrm flipV="1">
              <a:off x="11299615" y="3530747"/>
              <a:ext cx="0" cy="167860"/>
            </a:xfrm>
            <a:prstGeom prst="line">
              <a:avLst/>
            </a:prstGeom>
            <a:ln w="349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FBD5D8-44A8-4427-87FC-E2254E414BC3}"/>
                </a:ext>
              </a:extLst>
            </p:cNvPr>
            <p:cNvSpPr txBox="1"/>
            <p:nvPr/>
          </p:nvSpPr>
          <p:spPr>
            <a:xfrm rot="18900000">
              <a:off x="6984033" y="4619489"/>
              <a:ext cx="2074534" cy="3756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/>
            <a:p>
              <a:pPr algn="r">
                <a:spcBef>
                  <a:spcPct val="0"/>
                </a:spcBef>
                <a:spcAft>
                  <a:spcPts val="600"/>
                </a:spcAft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News Websites</a:t>
              </a:r>
              <a:endParaRPr lang="en-US" sz="1200" b="1" kern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BD9891D-EB2B-4DEF-89E7-B523AA7050C3}"/>
              </a:ext>
            </a:extLst>
          </p:cNvPr>
          <p:cNvSpPr txBox="1"/>
          <p:nvPr/>
        </p:nvSpPr>
        <p:spPr>
          <a:xfrm>
            <a:off x="5210008" y="2163896"/>
            <a:ext cx="2956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from their mobile device in the past month.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831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5608BC-6AC7-4C1F-A00E-1F3455B84BD9}"/>
              </a:ext>
            </a:extLst>
          </p:cNvPr>
          <p:cNvCxnSpPr>
            <a:cxnSpLocks/>
          </p:cNvCxnSpPr>
          <p:nvPr/>
        </p:nvCxnSpPr>
        <p:spPr>
          <a:xfrm flipV="1">
            <a:off x="6813350" y="885728"/>
            <a:ext cx="0" cy="4457954"/>
          </a:xfrm>
          <a:prstGeom prst="straightConnector1">
            <a:avLst/>
          </a:prstGeom>
          <a:ln w="22225">
            <a:solidFill>
              <a:srgbClr val="2A389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996633C-FED5-4735-B7A4-CB7F48741738}"/>
              </a:ext>
            </a:extLst>
          </p:cNvPr>
          <p:cNvSpPr/>
          <p:nvPr/>
        </p:nvSpPr>
        <p:spPr>
          <a:xfrm>
            <a:off x="6657213" y="1960623"/>
            <a:ext cx="312274" cy="3122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2A3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2C1FE-D588-4700-A460-69315012D14C}"/>
              </a:ext>
            </a:extLst>
          </p:cNvPr>
          <p:cNvSpPr txBox="1"/>
          <p:nvPr/>
        </p:nvSpPr>
        <p:spPr>
          <a:xfrm>
            <a:off x="7123493" y="1651116"/>
            <a:ext cx="4560277" cy="1141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rgbClr val="2A3890"/>
                </a:solidFill>
                <a:latin typeface="Century Gothic" panose="020B0502020202020204" pitchFamily="34" charset="0"/>
                <a:ea typeface="+mj-ea"/>
                <a:cs typeface="+mj-cs"/>
              </a:rPr>
              <a:t>33% </a:t>
            </a:r>
            <a:r>
              <a:rPr lang="en-US" sz="5400" b="1" kern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|</a:t>
            </a:r>
            <a:r>
              <a:rPr lang="en-US" sz="5400" b="1" kern="1200" dirty="0">
                <a:solidFill>
                  <a:srgbClr val="2A3890"/>
                </a:solidFill>
                <a:latin typeface="Century Gothic" panose="020B0502020202020204" pitchFamily="34" charset="0"/>
                <a:ea typeface="+mj-ea"/>
                <a:cs typeface="+mj-cs"/>
              </a:rPr>
              <a:t> +9.9M</a:t>
            </a:r>
            <a:endParaRPr lang="en-US" sz="5400" kern="1200" dirty="0">
              <a:solidFill>
                <a:srgbClr val="2A389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1FE4C2-360D-474A-8500-EB394A4DE4FC}"/>
              </a:ext>
            </a:extLst>
          </p:cNvPr>
          <p:cNvSpPr txBox="1"/>
          <p:nvPr/>
        </p:nvSpPr>
        <p:spPr>
          <a:xfrm>
            <a:off x="4622464" y="3952087"/>
            <a:ext cx="1946657" cy="426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latin typeface="Century Gothic" panose="020B0502020202020204" pitchFamily="34" charset="0"/>
                <a:ea typeface="+mj-ea"/>
                <a:cs typeface="+mj-cs"/>
              </a:rPr>
              <a:t>Spring 2018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8CB5E8-EDCC-4F05-8FE2-4924D00B569F}"/>
              </a:ext>
            </a:extLst>
          </p:cNvPr>
          <p:cNvSpPr txBox="1"/>
          <p:nvPr/>
        </p:nvSpPr>
        <p:spPr>
          <a:xfrm>
            <a:off x="5123045" y="1900904"/>
            <a:ext cx="1446076" cy="487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latin typeface="Century Gothic" panose="020B0502020202020204" pitchFamily="34" charset="0"/>
                <a:ea typeface="+mj-ea"/>
                <a:cs typeface="+mj-cs"/>
              </a:rPr>
              <a:t>Fall 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B9E364-5CB9-42C6-A734-86F6D8BCD0A9}"/>
              </a:ext>
            </a:extLst>
          </p:cNvPr>
          <p:cNvSpPr txBox="1"/>
          <p:nvPr/>
        </p:nvSpPr>
        <p:spPr>
          <a:xfrm>
            <a:off x="6813350" y="6201185"/>
            <a:ext cx="4837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Note:  </a:t>
            </a:r>
            <a:r>
              <a:rPr lang="en-US" sz="1000" dirty="0">
                <a:latin typeface="+mj-lt"/>
              </a:rPr>
              <a:t>question about podcast was asked differently in Spring 2018 and Fall 2020 Studies.</a:t>
            </a:r>
          </a:p>
          <a:p>
            <a:r>
              <a:rPr lang="en-US" sz="1000" dirty="0">
                <a:latin typeface="+mj-lt"/>
              </a:rPr>
              <a:t>Spring 2018 Study: “How Receive Audio Content - Podcast”</a:t>
            </a:r>
          </a:p>
          <a:p>
            <a:r>
              <a:rPr lang="en-US" sz="1000" dirty="0">
                <a:latin typeface="+mj-lt"/>
              </a:rPr>
              <a:t>Fall 2020 Study: “When last listened to podcast – Last Month”</a:t>
            </a:r>
            <a:endParaRPr lang="en-CA" sz="10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62055C-3C60-465A-A9F1-3EC59E0ABC67}"/>
              </a:ext>
            </a:extLst>
          </p:cNvPr>
          <p:cNvSpPr txBox="1"/>
          <p:nvPr/>
        </p:nvSpPr>
        <p:spPr>
          <a:xfrm>
            <a:off x="9855205" y="2395272"/>
            <a:ext cx="15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Canadians 18+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4A2B3-C536-41FA-A2FB-D66A8E90BEDD}"/>
              </a:ext>
            </a:extLst>
          </p:cNvPr>
          <p:cNvSpPr txBox="1"/>
          <p:nvPr/>
        </p:nvSpPr>
        <p:spPr>
          <a:xfrm>
            <a:off x="2058190" y="6319932"/>
            <a:ext cx="436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 Study of the Canadian Consumer Spring 2018 and Fall 2020 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</a:t>
            </a:r>
            <a:endParaRPr lang="en-CA" sz="10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07D0E7-BD25-4982-A370-39B3A3137F83}"/>
              </a:ext>
            </a:extLst>
          </p:cNvPr>
          <p:cNvSpPr/>
          <p:nvPr/>
        </p:nvSpPr>
        <p:spPr>
          <a:xfrm>
            <a:off x="6657213" y="3997672"/>
            <a:ext cx="312274" cy="3122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6D9106-E3B1-4A86-A093-EF5C3CF507C6}"/>
              </a:ext>
            </a:extLst>
          </p:cNvPr>
          <p:cNvGrpSpPr/>
          <p:nvPr/>
        </p:nvGrpSpPr>
        <p:grpSpPr>
          <a:xfrm>
            <a:off x="7123492" y="3663590"/>
            <a:ext cx="4560277" cy="1141169"/>
            <a:chOff x="2243265" y="3783279"/>
            <a:chExt cx="4560277" cy="11411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64CF2FC-F111-483D-9E69-82F0CDF864B8}"/>
                </a:ext>
              </a:extLst>
            </p:cNvPr>
            <p:cNvSpPr txBox="1"/>
            <p:nvPr/>
          </p:nvSpPr>
          <p:spPr>
            <a:xfrm>
              <a:off x="2243265" y="3783279"/>
              <a:ext cx="4560277" cy="11411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>
                <a:spcBef>
                  <a:spcPct val="0"/>
                </a:spcBef>
                <a:spcAft>
                  <a:spcPts val="600"/>
                </a:spcAft>
              </a:pPr>
              <a:r>
                <a:rPr lang="en-US" sz="5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11</a:t>
              </a:r>
              <a:r>
                <a:rPr lang="en-US" sz="5400" b="1" kern="12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% | +3.3M</a:t>
              </a:r>
              <a:endParaRPr lang="en-US" sz="5400" kern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7C283D-31B6-42EB-BDDA-51641F512ABA}"/>
                </a:ext>
              </a:extLst>
            </p:cNvPr>
            <p:cNvSpPr txBox="1"/>
            <p:nvPr/>
          </p:nvSpPr>
          <p:spPr>
            <a:xfrm>
              <a:off x="4986432" y="4570669"/>
              <a:ext cx="158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entury Gothic" panose="020B0502020202020204" pitchFamily="34" charset="0"/>
                </a:rPr>
                <a:t>Canadians 18+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75E908-38ED-4A07-8427-6695134CA790}"/>
              </a:ext>
            </a:extLst>
          </p:cNvPr>
          <p:cNvGrpSpPr/>
          <p:nvPr/>
        </p:nvGrpSpPr>
        <p:grpSpPr>
          <a:xfrm>
            <a:off x="608318" y="641849"/>
            <a:ext cx="4772714" cy="4162910"/>
            <a:chOff x="608318" y="641849"/>
            <a:chExt cx="4772714" cy="41629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ED6B31-87C4-41C3-98CD-07FC81588A29}"/>
                </a:ext>
              </a:extLst>
            </p:cNvPr>
            <p:cNvSpPr txBox="1"/>
            <p:nvPr/>
          </p:nvSpPr>
          <p:spPr>
            <a:xfrm>
              <a:off x="608318" y="641849"/>
              <a:ext cx="4772714" cy="41629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spcAft>
                  <a:spcPts val="600"/>
                </a:spcAft>
              </a:pPr>
              <a:r>
                <a:rPr lang="en-US" sz="5400" b="1" dirty="0">
                  <a:latin typeface="Century Gothic" panose="020B0502020202020204" pitchFamily="34" charset="0"/>
                </a:rPr>
                <a:t>Podcasts listeners </a:t>
              </a:r>
              <a:br>
                <a:rPr lang="en-US" sz="5400" b="1" dirty="0">
                  <a:latin typeface="Century Gothic" panose="020B0502020202020204" pitchFamily="34" charset="0"/>
                </a:rPr>
              </a:br>
              <a:r>
                <a:rPr lang="en-US" sz="5400" b="1" dirty="0">
                  <a:latin typeface="Century Gothic" panose="020B0502020202020204" pitchFamily="34" charset="0"/>
                </a:rPr>
                <a:t>have </a:t>
              </a:r>
              <a:r>
                <a:rPr lang="en-US" sz="5400" b="1" dirty="0">
                  <a:solidFill>
                    <a:srgbClr val="2A3890"/>
                  </a:solidFill>
                  <a:latin typeface="Century Gothic" panose="020B0502020202020204" pitchFamily="34" charset="0"/>
                </a:rPr>
                <a:t>tripled</a:t>
              </a:r>
              <a:endParaRPr lang="en-US" kern="1200" dirty="0"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B63575-8664-4490-87A8-BD139994CC59}"/>
                </a:ext>
              </a:extLst>
            </p:cNvPr>
            <p:cNvSpPr txBox="1"/>
            <p:nvPr/>
          </p:nvSpPr>
          <p:spPr>
            <a:xfrm>
              <a:off x="608318" y="3983635"/>
              <a:ext cx="336677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entury Gothic" panose="020B0502020202020204" pitchFamily="34" charset="0"/>
                </a:rPr>
                <a:t>among Canadians 18+ </a:t>
              </a:r>
              <a:br>
                <a:rPr lang="en-US" sz="2000" dirty="0">
                  <a:latin typeface="Century Gothic" panose="020B0502020202020204" pitchFamily="34" charset="0"/>
                </a:rPr>
              </a:br>
              <a:r>
                <a:rPr lang="en-US" sz="2000" dirty="0">
                  <a:latin typeface="Century Gothic" panose="020B0502020202020204" pitchFamily="34" charset="0"/>
                </a:rPr>
                <a:t>in the past 18 months</a:t>
              </a:r>
              <a:r>
                <a:rPr lang="en-US" dirty="0">
                  <a:latin typeface="Century Gothic" panose="020B0502020202020204" pitchFamily="34" charset="0"/>
                </a:rPr>
                <a:t>. 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04430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9A36450-6F4F-44DB-8C0F-464560EAA207}"/>
              </a:ext>
            </a:extLst>
          </p:cNvPr>
          <p:cNvSpPr txBox="1"/>
          <p:nvPr/>
        </p:nvSpPr>
        <p:spPr>
          <a:xfrm>
            <a:off x="510137" y="1712967"/>
            <a:ext cx="41626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sz="5200" dirty="0">
                <a:solidFill>
                  <a:schemeClr val="tx1"/>
                </a:solidFill>
              </a:rPr>
              <a:t>Podcast </a:t>
            </a:r>
            <a:r>
              <a:rPr lang="en-US" sz="5200" dirty="0">
                <a:solidFill>
                  <a:srgbClr val="2A3890"/>
                </a:solidFill>
              </a:rPr>
              <a:t>Listeners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1AAD03-FDA8-470F-B44E-DA94E913A866}"/>
              </a:ext>
            </a:extLst>
          </p:cNvPr>
          <p:cNvSpPr txBox="1"/>
          <p:nvPr/>
        </p:nvSpPr>
        <p:spPr>
          <a:xfrm>
            <a:off x="2058189" y="6319932"/>
            <a:ext cx="551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Spring 2020 SCC/</a:t>
            </a:r>
            <a:r>
              <a:rPr lang="en-US" sz="1000" dirty="0" err="1">
                <a:latin typeface="+mj-lt"/>
              </a:rPr>
              <a:t>Metrica</a:t>
            </a:r>
            <a:r>
              <a:rPr lang="en-US" sz="1000" dirty="0">
                <a:latin typeface="+mj-lt"/>
              </a:rPr>
              <a:t> Fusion and Study of the Canadian Consumer Fall 2020 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18+, When last listened to podcast – Within Last Week</a:t>
            </a:r>
            <a:endParaRPr lang="en-CA" sz="1000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9BE27-0F88-480D-B193-C90514C03B37}"/>
              </a:ext>
            </a:extLst>
          </p:cNvPr>
          <p:cNvGrpSpPr/>
          <p:nvPr/>
        </p:nvGrpSpPr>
        <p:grpSpPr>
          <a:xfrm>
            <a:off x="4258745" y="508898"/>
            <a:ext cx="8295686" cy="5830180"/>
            <a:chOff x="4258745" y="508898"/>
            <a:chExt cx="8295686" cy="58301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8CBA23-3326-42DA-A9DB-38CEAB3EDFC2}"/>
                </a:ext>
              </a:extLst>
            </p:cNvPr>
            <p:cNvGrpSpPr/>
            <p:nvPr/>
          </p:nvGrpSpPr>
          <p:grpSpPr>
            <a:xfrm>
              <a:off x="4604194" y="508898"/>
              <a:ext cx="7053447" cy="2115083"/>
              <a:chOff x="4604194" y="508898"/>
              <a:chExt cx="7053447" cy="2115083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DAEBB7-FFF3-4DCC-8EC6-D59E292F675F}"/>
                  </a:ext>
                </a:extLst>
              </p:cNvPr>
              <p:cNvGrpSpPr/>
              <p:nvPr/>
            </p:nvGrpSpPr>
            <p:grpSpPr>
              <a:xfrm>
                <a:off x="4604194" y="508898"/>
                <a:ext cx="3312421" cy="1596312"/>
                <a:chOff x="4586707" y="815355"/>
                <a:chExt cx="3312421" cy="159631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818C9D-5660-458E-AF98-9A95725126B9}"/>
                    </a:ext>
                  </a:extLst>
                </p:cNvPr>
                <p:cNvSpPr txBox="1"/>
                <p:nvPr/>
              </p:nvSpPr>
              <p:spPr>
                <a:xfrm>
                  <a:off x="5262507" y="815355"/>
                  <a:ext cx="1132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Century Gothic" panose="020B0502020202020204" pitchFamily="34" charset="0"/>
                    </a:rPr>
                    <a:t>Gender</a:t>
                  </a:r>
                  <a:endParaRPr lang="en-CA" sz="2000" b="1" dirty="0">
                    <a:latin typeface="Century Gothic" panose="020B0502020202020204" pitchFamily="34" charset="0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BF70325-ECE9-4561-B2AA-16CB4F6F207F}"/>
                    </a:ext>
                  </a:extLst>
                </p:cNvPr>
                <p:cNvGrpSpPr/>
                <p:nvPr/>
              </p:nvGrpSpPr>
              <p:grpSpPr>
                <a:xfrm>
                  <a:off x="4586707" y="1082448"/>
                  <a:ext cx="3312421" cy="1329219"/>
                  <a:chOff x="4586707" y="914133"/>
                  <a:chExt cx="3312421" cy="1329219"/>
                </a:xfrm>
              </p:grpSpPr>
              <p:graphicFrame>
                <p:nvGraphicFramePr>
                  <p:cNvPr id="18" name="Chart 17">
                    <a:extLst>
                      <a:ext uri="{FF2B5EF4-FFF2-40B4-BE49-F238E27FC236}">
                        <a16:creationId xmlns:a16="http://schemas.microsoft.com/office/drawing/2014/main" id="{D2F887C8-9221-4C42-A5BE-9D162C860170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765958135"/>
                      </p:ext>
                    </p:extLst>
                  </p:nvPr>
                </p:nvGraphicFramePr>
                <p:xfrm>
                  <a:off x="4586707" y="914133"/>
                  <a:ext cx="3217038" cy="1329219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5AEBAE8-ED15-4D89-AFF9-FD0F4972E0BD}"/>
                      </a:ext>
                    </a:extLst>
                  </p:cNvPr>
                  <p:cNvSpPr txBox="1"/>
                  <p:nvPr/>
                </p:nvSpPr>
                <p:spPr>
                  <a:xfrm>
                    <a:off x="7280057" y="1156852"/>
                    <a:ext cx="61907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116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4138B431-B508-4FD7-A226-A47086830F80}"/>
                      </a:ext>
                    </a:extLst>
                  </p:cNvPr>
                  <p:cNvSpPr txBox="1"/>
                  <p:nvPr/>
                </p:nvSpPr>
                <p:spPr>
                  <a:xfrm>
                    <a:off x="6741583" y="1696715"/>
                    <a:ext cx="49941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85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1530733-D337-4585-8775-52F55416292B}"/>
                  </a:ext>
                </a:extLst>
              </p:cNvPr>
              <p:cNvGrpSpPr/>
              <p:nvPr/>
            </p:nvGrpSpPr>
            <p:grpSpPr>
              <a:xfrm>
                <a:off x="8150632" y="508898"/>
                <a:ext cx="3507009" cy="2115083"/>
                <a:chOff x="8329139" y="815355"/>
                <a:chExt cx="3507009" cy="2115083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028E82F-E916-4022-854A-4BBDB85E289C}"/>
                    </a:ext>
                  </a:extLst>
                </p:cNvPr>
                <p:cNvSpPr txBox="1"/>
                <p:nvPr/>
              </p:nvSpPr>
              <p:spPr>
                <a:xfrm>
                  <a:off x="9269807" y="815355"/>
                  <a:ext cx="22637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Century Gothic" panose="020B0502020202020204" pitchFamily="34" charset="0"/>
                    </a:rPr>
                    <a:t>Personal Income</a:t>
                  </a:r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9BEBB917-2846-48D6-862A-D1BCA2F8D84D}"/>
                    </a:ext>
                  </a:extLst>
                </p:cNvPr>
                <p:cNvGrpSpPr/>
                <p:nvPr/>
              </p:nvGrpSpPr>
              <p:grpSpPr>
                <a:xfrm>
                  <a:off x="8329139" y="1082448"/>
                  <a:ext cx="3507009" cy="1847990"/>
                  <a:chOff x="7964391" y="826219"/>
                  <a:chExt cx="3507009" cy="1847990"/>
                </a:xfrm>
              </p:grpSpPr>
              <p:graphicFrame>
                <p:nvGraphicFramePr>
                  <p:cNvPr id="32" name="Chart 31">
                    <a:extLst>
                      <a:ext uri="{FF2B5EF4-FFF2-40B4-BE49-F238E27FC236}">
                        <a16:creationId xmlns:a16="http://schemas.microsoft.com/office/drawing/2014/main" id="{4F4B2C02-30E2-4902-8470-52E1BBEF9744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721039735"/>
                      </p:ext>
                    </p:extLst>
                  </p:nvPr>
                </p:nvGraphicFramePr>
                <p:xfrm>
                  <a:off x="7964391" y="826219"/>
                  <a:ext cx="3507009" cy="184799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65A7DA9-3852-4A46-9C2B-A8E9E0B748F3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1800" y="1067057"/>
                    <a:ext cx="517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112</a:t>
                    </a:r>
                    <a:endParaRPr lang="en-CA" b="1" dirty="0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F3EC963-9405-4834-8D7F-E212783E974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13949" y="1591631"/>
                    <a:ext cx="51729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101</a:t>
                    </a:r>
                    <a:endParaRPr lang="en-CA" b="1" dirty="0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D90F6A3B-CE99-45D7-83E7-FAE394E327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636811" y="2114714"/>
                    <a:ext cx="55434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>
                    <a:defPPr>
                      <a:defRPr lang="en-US"/>
                    </a:defPPr>
                    <a:lvl1pPr>
                      <a:defRPr sz="1400">
                        <a:latin typeface="Century Gothic" panose="020B0502020202020204" pitchFamily="34" charset="0"/>
                      </a:defRPr>
                    </a:lvl1pPr>
                  </a:lstStyle>
                  <a:p>
                    <a:r>
                      <a:rPr lang="en-US" b="1" dirty="0"/>
                      <a:t>96</a:t>
                    </a:r>
                    <a:endParaRPr lang="en-CA" b="1" dirty="0"/>
                  </a:p>
                </p:txBody>
              </p: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AF69E2-115C-490A-867F-B2919AE89ADE}"/>
                </a:ext>
              </a:extLst>
            </p:cNvPr>
            <p:cNvGrpSpPr/>
            <p:nvPr/>
          </p:nvGrpSpPr>
          <p:grpSpPr>
            <a:xfrm>
              <a:off x="4258745" y="3169623"/>
              <a:ext cx="8295686" cy="3169455"/>
              <a:chOff x="4258745" y="3169623"/>
              <a:chExt cx="8295686" cy="3169455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AAA5DD3-8DA0-4493-9FC1-53A72A6BE1D3}"/>
                  </a:ext>
                </a:extLst>
              </p:cNvPr>
              <p:cNvGrpSpPr/>
              <p:nvPr/>
            </p:nvGrpSpPr>
            <p:grpSpPr>
              <a:xfrm>
                <a:off x="4258745" y="3169623"/>
                <a:ext cx="3811978" cy="2662609"/>
                <a:chOff x="4169876" y="3033358"/>
                <a:chExt cx="3811978" cy="2662609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CA65884-D7AB-4100-97FE-0F60E37CBFBB}"/>
                    </a:ext>
                  </a:extLst>
                </p:cNvPr>
                <p:cNvSpPr txBox="1"/>
                <p:nvPr/>
              </p:nvSpPr>
              <p:spPr>
                <a:xfrm>
                  <a:off x="5159367" y="3033358"/>
                  <a:ext cx="22586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Century Gothic" panose="020B0502020202020204" pitchFamily="34" charset="0"/>
                    </a:rPr>
                    <a:t>Occupation</a:t>
                  </a:r>
                  <a:endParaRPr lang="en-CA" sz="2000" b="1" dirty="0">
                    <a:latin typeface="Century Gothic" panose="020B0502020202020204" pitchFamily="34" charset="0"/>
                  </a:endParaRP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0B6E0C81-4BFD-4CD7-9B60-F02FBF184C47}"/>
                    </a:ext>
                  </a:extLst>
                </p:cNvPr>
                <p:cNvGrpSpPr/>
                <p:nvPr/>
              </p:nvGrpSpPr>
              <p:grpSpPr>
                <a:xfrm>
                  <a:off x="4169876" y="3322652"/>
                  <a:ext cx="3811978" cy="2373315"/>
                  <a:chOff x="7848206" y="2886818"/>
                  <a:chExt cx="3811978" cy="2373315"/>
                </a:xfrm>
              </p:grpSpPr>
              <p:graphicFrame>
                <p:nvGraphicFramePr>
                  <p:cNvPr id="33" name="Chart 32">
                    <a:extLst>
                      <a:ext uri="{FF2B5EF4-FFF2-40B4-BE49-F238E27FC236}">
                        <a16:creationId xmlns:a16="http://schemas.microsoft.com/office/drawing/2014/main" id="{620BCD05-F31D-433C-851F-540D94BD270F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963911446"/>
                      </p:ext>
                    </p:extLst>
                  </p:nvPr>
                </p:nvGraphicFramePr>
                <p:xfrm>
                  <a:off x="7848206" y="2886818"/>
                  <a:ext cx="3614787" cy="237331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8E39823-2005-4D99-833E-F05D7762739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7082" y="3126684"/>
                    <a:ext cx="49310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131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708F7DC-EEB1-4CB8-BD9E-273511A0E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7354" y="4180340"/>
                    <a:ext cx="49310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117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7104E7DB-A6A1-4B28-8D0B-CE3624DA32CF}"/>
                      </a:ext>
                    </a:extLst>
                  </p:cNvPr>
                  <p:cNvSpPr txBox="1"/>
                  <p:nvPr/>
                </p:nvSpPr>
                <p:spPr>
                  <a:xfrm>
                    <a:off x="10454235" y="4703799"/>
                    <a:ext cx="43954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88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00DCC5D-AD8A-439D-BC3A-11A4968DDF9C}"/>
                      </a:ext>
                    </a:extLst>
                  </p:cNvPr>
                  <p:cNvSpPr txBox="1"/>
                  <p:nvPr/>
                </p:nvSpPr>
                <p:spPr>
                  <a:xfrm>
                    <a:off x="11007144" y="3661948"/>
                    <a:ext cx="49310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119</a:t>
                    </a:r>
                    <a:endParaRPr lang="en-CA" sz="14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ACFB3A3-ADF5-4922-B308-53EB8725BA29}"/>
                  </a:ext>
                </a:extLst>
              </p:cNvPr>
              <p:cNvGrpSpPr/>
              <p:nvPr/>
            </p:nvGrpSpPr>
            <p:grpSpPr>
              <a:xfrm>
                <a:off x="7854299" y="3169623"/>
                <a:ext cx="4700132" cy="3169455"/>
                <a:chOff x="8030825" y="3031343"/>
                <a:chExt cx="4700132" cy="3169455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CB6DB9C-3436-4010-823E-08F10B49BF9C}"/>
                    </a:ext>
                  </a:extLst>
                </p:cNvPr>
                <p:cNvSpPr txBox="1"/>
                <p:nvPr/>
              </p:nvSpPr>
              <p:spPr>
                <a:xfrm>
                  <a:off x="9293158" y="3031343"/>
                  <a:ext cx="7072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Century Gothic" panose="020B0502020202020204" pitchFamily="34" charset="0"/>
                    </a:rPr>
                    <a:t>Age</a:t>
                  </a: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D8A9058-3595-4705-B5C8-2660FEF870D7}"/>
                    </a:ext>
                  </a:extLst>
                </p:cNvPr>
                <p:cNvGrpSpPr/>
                <p:nvPr/>
              </p:nvGrpSpPr>
              <p:grpSpPr>
                <a:xfrm>
                  <a:off x="8030825" y="3322652"/>
                  <a:ext cx="4700132" cy="2878146"/>
                  <a:chOff x="4058559" y="2464411"/>
                  <a:chExt cx="4700132" cy="2878146"/>
                </a:xfrm>
              </p:grpSpPr>
              <p:graphicFrame>
                <p:nvGraphicFramePr>
                  <p:cNvPr id="19" name="Chart 18">
                    <a:extLst>
                      <a:ext uri="{FF2B5EF4-FFF2-40B4-BE49-F238E27FC236}">
                        <a16:creationId xmlns:a16="http://schemas.microsoft.com/office/drawing/2014/main" id="{CB0BA6EA-1D51-4440-BC85-FEE228B97FFE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4188614007"/>
                      </p:ext>
                    </p:extLst>
                  </p:nvPr>
                </p:nvGraphicFramePr>
                <p:xfrm>
                  <a:off x="5251682" y="2464411"/>
                  <a:ext cx="3507009" cy="287814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ED56D7F7-E5A4-47E6-AD22-78C3AF2B3144}"/>
                      </a:ext>
                    </a:extLst>
                  </p:cNvPr>
                  <p:cNvGrpSpPr/>
                  <p:nvPr/>
                </p:nvGrpSpPr>
                <p:grpSpPr>
                  <a:xfrm>
                    <a:off x="6272017" y="2704725"/>
                    <a:ext cx="2193489" cy="2395817"/>
                    <a:chOff x="1428983" y="3325507"/>
                    <a:chExt cx="2193489" cy="2395817"/>
                  </a:xfrm>
                </p:grpSpPr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DFDA4F28-DDF3-4EC4-83A1-0A90974644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28983" y="5413547"/>
                      <a:ext cx="4395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50</a:t>
                      </a:r>
                      <a:endParaRPr lang="en-CA" b="1" dirty="0"/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9A80E3F6-C049-4A21-A3B5-A140DF1504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3904" y="3325507"/>
                      <a:ext cx="61907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135</a:t>
                      </a:r>
                      <a:endParaRPr lang="en-CA" b="1" dirty="0"/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4B77C60D-5783-42A4-B75B-CE94F8121C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42255" y="3855147"/>
                      <a:ext cx="68021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142</a:t>
                      </a:r>
                      <a:endParaRPr lang="en-CA" b="1" dirty="0"/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4E9F825C-7479-4A59-9ABA-E199AC50FB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58584" y="4366275"/>
                      <a:ext cx="75029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101</a:t>
                      </a:r>
                      <a:endParaRPr lang="en-CA" b="1" dirty="0"/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61D42FED-733B-4070-99C5-CAC6C5C86D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56962" y="4886611"/>
                      <a:ext cx="4395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400">
                          <a:latin typeface="Century Gothic" panose="020B0502020202020204" pitchFamily="34" charset="0"/>
                        </a:defRPr>
                      </a:lvl1pPr>
                    </a:lstStyle>
                    <a:p>
                      <a:r>
                        <a:rPr lang="en-US" b="1" dirty="0"/>
                        <a:t>66</a:t>
                      </a:r>
                      <a:endParaRPr lang="en-CA" b="1" dirty="0"/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134C8242-7303-447C-BF2F-52E8907B5F5D}"/>
                      </a:ext>
                    </a:extLst>
                  </p:cNvPr>
                  <p:cNvGrpSpPr/>
                  <p:nvPr/>
                </p:nvGrpSpPr>
                <p:grpSpPr>
                  <a:xfrm>
                    <a:off x="4058559" y="2633921"/>
                    <a:ext cx="1284911" cy="2568813"/>
                    <a:chOff x="4058559" y="2633921"/>
                    <a:chExt cx="1284911" cy="2568813"/>
                  </a:xfrm>
                </p:grpSpPr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1E0767F7-1C3E-455C-8627-5C070A3214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2633921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GenZ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(1996-2002)</a:t>
                      </a: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573DB3A1-DA64-4795-B83B-EE681DAACD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4771847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Pre-Boomers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(pre 1946)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713B1C3E-6660-4AD5-9157-12A572640D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4230237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Boomers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(1946-1965)</a:t>
                      </a:r>
                    </a:p>
                  </p:txBody>
                </p:sp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E2D3A066-4F5E-4573-9283-EEA439AADE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3698274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GenX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(1966-1979)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E1C8165A-9B18-44A8-997B-F4EB78B03C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8559" y="3172811"/>
                      <a:ext cx="1284911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GenY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(1980-1995)</a:t>
                      </a:r>
                    </a:p>
                  </p:txBody>
                </p:sp>
              </p:grpSp>
            </p:grp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B7784DC-04A6-4AF3-9400-A0E69F341D99}"/>
                </a:ext>
              </a:extLst>
            </p:cNvPr>
            <p:cNvGrpSpPr/>
            <p:nvPr/>
          </p:nvGrpSpPr>
          <p:grpSpPr>
            <a:xfrm>
              <a:off x="4818430" y="2660407"/>
              <a:ext cx="6806729" cy="369332"/>
              <a:chOff x="4775548" y="2681189"/>
              <a:chExt cx="6806729" cy="36933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6E69F31-9113-4677-B91E-B9F7609E1792}"/>
                  </a:ext>
                </a:extLst>
              </p:cNvPr>
              <p:cNvSpPr txBox="1"/>
              <p:nvPr/>
            </p:nvSpPr>
            <p:spPr>
              <a:xfrm>
                <a:off x="6614476" y="2681189"/>
                <a:ext cx="3139001" cy="369332"/>
              </a:xfrm>
              <a:prstGeom prst="rect">
                <a:avLst/>
              </a:prstGeom>
              <a:noFill/>
              <a:ln>
                <a:solidFill>
                  <a:srgbClr val="2A3890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% Reach by Demographic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7C885A2-1E68-4EEA-B7C8-B33897DA5923}"/>
                  </a:ext>
                </a:extLst>
              </p:cNvPr>
              <p:cNvCxnSpPr>
                <a:cxnSpLocks/>
                <a:stCxn id="64" idx="3"/>
              </p:cNvCxnSpPr>
              <p:nvPr/>
            </p:nvCxnSpPr>
            <p:spPr>
              <a:xfrm>
                <a:off x="9753477" y="2865855"/>
                <a:ext cx="1828800" cy="0"/>
              </a:xfrm>
              <a:prstGeom prst="line">
                <a:avLst/>
              </a:prstGeom>
              <a:ln w="9525">
                <a:solidFill>
                  <a:srgbClr val="2A389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07DEE4E-547F-4757-A96A-9FA0B0259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75548" y="2865855"/>
                <a:ext cx="1828800" cy="5856"/>
              </a:xfrm>
              <a:prstGeom prst="line">
                <a:avLst/>
              </a:prstGeom>
              <a:ln w="9525">
                <a:solidFill>
                  <a:srgbClr val="2A389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58D0AD6-3D5E-4C02-A1A9-F7AEF091937D}"/>
              </a:ext>
            </a:extLst>
          </p:cNvPr>
          <p:cNvSpPr txBox="1"/>
          <p:nvPr/>
        </p:nvSpPr>
        <p:spPr>
          <a:xfrm>
            <a:off x="521727" y="3451882"/>
            <a:ext cx="3036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175B5"/>
              </a:buClr>
            </a:pPr>
            <a:r>
              <a:rPr lang="en-US" sz="2000" dirty="0">
                <a:latin typeface="Century Gothic" panose="020B0502020202020204" pitchFamily="34" charset="0"/>
              </a:rPr>
              <a:t>Podcasts are more likely to reach </a:t>
            </a:r>
            <a:r>
              <a:rPr lang="en-US" sz="2000" b="1" dirty="0">
                <a:latin typeface="Century Gothic" panose="020B0502020202020204" pitchFamily="34" charset="0"/>
              </a:rPr>
              <a:t>Gen Z </a:t>
            </a:r>
            <a:r>
              <a:rPr lang="en-US" sz="2000" dirty="0">
                <a:latin typeface="Century Gothic" panose="020B0502020202020204" pitchFamily="34" charset="0"/>
              </a:rPr>
              <a:t>and </a:t>
            </a:r>
            <a:r>
              <a:rPr lang="en-US" sz="2000" b="1" dirty="0">
                <a:latin typeface="Century Gothic" panose="020B0502020202020204" pitchFamily="34" charset="0"/>
              </a:rPr>
              <a:t>Gen Y males </a:t>
            </a:r>
            <a:r>
              <a:rPr lang="en-US" sz="2000" dirty="0">
                <a:latin typeface="Century Gothic" panose="020B0502020202020204" pitchFamily="34" charset="0"/>
              </a:rPr>
              <a:t>with </a:t>
            </a:r>
            <a:r>
              <a:rPr lang="en-US" sz="2000" b="1" dirty="0">
                <a:latin typeface="Century Gothic" panose="020B0502020202020204" pitchFamily="34" charset="0"/>
              </a:rPr>
              <a:t>higher income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E36E905-670A-4B19-88E3-F3A3A05E1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7235" y="2107518"/>
            <a:ext cx="905963" cy="9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9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DD69CE-D57F-4198-8D56-1D9C082F9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844830"/>
              </p:ext>
            </p:extLst>
          </p:nvPr>
        </p:nvGraphicFramePr>
        <p:xfrm>
          <a:off x="464937" y="122192"/>
          <a:ext cx="11262125" cy="651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F5102BB-21DA-4632-8327-EE05CBE08F92}"/>
              </a:ext>
            </a:extLst>
          </p:cNvPr>
          <p:cNvGrpSpPr/>
          <p:nvPr/>
        </p:nvGrpSpPr>
        <p:grpSpPr>
          <a:xfrm>
            <a:off x="709048" y="5422006"/>
            <a:ext cx="10785607" cy="646331"/>
            <a:chOff x="4476651" y="5054377"/>
            <a:chExt cx="10785607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576435-EB38-4D3E-8026-D8606D6EB3C7}"/>
                </a:ext>
              </a:extLst>
            </p:cNvPr>
            <p:cNvSpPr txBox="1"/>
            <p:nvPr/>
          </p:nvSpPr>
          <p:spPr>
            <a:xfrm>
              <a:off x="4476651" y="5054377"/>
              <a:ext cx="1021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CBC/Radio</a:t>
              </a:r>
            </a:p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Canada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3CA1CC-E855-4BA0-A0CA-BE04A31D9053}"/>
                </a:ext>
              </a:extLst>
            </p:cNvPr>
            <p:cNvSpPr txBox="1"/>
            <p:nvPr/>
          </p:nvSpPr>
          <p:spPr>
            <a:xfrm>
              <a:off x="5729539" y="5054377"/>
              <a:ext cx="928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TED Talks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8BA1F0-D556-4035-A69E-35830CD26F80}"/>
                </a:ext>
              </a:extLst>
            </p:cNvPr>
            <p:cNvSpPr txBox="1"/>
            <p:nvPr/>
          </p:nvSpPr>
          <p:spPr>
            <a:xfrm>
              <a:off x="7103487" y="5054377"/>
              <a:ext cx="641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BBC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A7210E-2FF2-4C85-AE30-7795DDCA40FA}"/>
                </a:ext>
              </a:extLst>
            </p:cNvPr>
            <p:cNvSpPr txBox="1"/>
            <p:nvPr/>
          </p:nvSpPr>
          <p:spPr>
            <a:xfrm>
              <a:off x="8233821" y="5054377"/>
              <a:ext cx="641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NPR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46F93B-AB1D-4BBC-AB9C-6C36C25CFE04}"/>
                </a:ext>
              </a:extLst>
            </p:cNvPr>
            <p:cNvSpPr txBox="1"/>
            <p:nvPr/>
          </p:nvSpPr>
          <p:spPr>
            <a:xfrm>
              <a:off x="9395687" y="5054377"/>
              <a:ext cx="928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How Stuff Works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54CA6A-A34B-4770-B38E-34B06A6CD1C1}"/>
                </a:ext>
              </a:extLst>
            </p:cNvPr>
            <p:cNvSpPr txBox="1"/>
            <p:nvPr/>
          </p:nvSpPr>
          <p:spPr>
            <a:xfrm>
              <a:off x="10599421" y="5054377"/>
              <a:ext cx="928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New York</a:t>
              </a:r>
            </a:p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Times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6F6723-FBAD-4451-9DB1-7A4F9E1A00D6}"/>
                </a:ext>
              </a:extLst>
            </p:cNvPr>
            <p:cNvSpPr txBox="1"/>
            <p:nvPr/>
          </p:nvSpPr>
          <p:spPr>
            <a:xfrm>
              <a:off x="11781507" y="5054377"/>
              <a:ext cx="928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This American Life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6E1895-0794-4972-A0E7-21EB6E6F9BF2}"/>
                </a:ext>
              </a:extLst>
            </p:cNvPr>
            <p:cNvSpPr txBox="1"/>
            <p:nvPr/>
          </p:nvSpPr>
          <p:spPr>
            <a:xfrm>
              <a:off x="14251825" y="5054377"/>
              <a:ext cx="1010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>
                  <a:latin typeface="Century Gothic" panose="020B0502020202020204" pitchFamily="34" charset="0"/>
                </a:rPr>
                <a:t>The Nerdist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879621-AFE0-4C6C-98F4-D0D01DEB9EDB}"/>
                </a:ext>
              </a:extLst>
            </p:cNvPr>
            <p:cNvSpPr txBox="1"/>
            <p:nvPr/>
          </p:nvSpPr>
          <p:spPr>
            <a:xfrm>
              <a:off x="12963593" y="5054377"/>
              <a:ext cx="1166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5E913B"/>
                </a:buClr>
              </a:pPr>
              <a:r>
                <a:rPr lang="en-US" sz="1200" b="1" dirty="0" err="1">
                  <a:latin typeface="Century Gothic" panose="020B0502020202020204" pitchFamily="34" charset="0"/>
                </a:rPr>
                <a:t>Canadaland</a:t>
              </a:r>
              <a:endParaRPr lang="en-US" sz="12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E01567-3062-4CBE-8517-7DC707430A7C}"/>
              </a:ext>
            </a:extLst>
          </p:cNvPr>
          <p:cNvSpPr txBox="1"/>
          <p:nvPr/>
        </p:nvSpPr>
        <p:spPr>
          <a:xfrm>
            <a:off x="2058190" y="6319932"/>
            <a:ext cx="485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j-lt"/>
              </a:rPr>
              <a:t>Source: </a:t>
            </a:r>
            <a:r>
              <a:rPr lang="en-US" sz="1000" dirty="0" err="1">
                <a:latin typeface="+mj-lt"/>
              </a:rPr>
              <a:t>Vividata’s</a:t>
            </a:r>
            <a:r>
              <a:rPr lang="en-US" sz="1000" dirty="0">
                <a:latin typeface="+mj-lt"/>
              </a:rPr>
              <a:t> Study of the Canadian Consumer Fall 2020</a:t>
            </a:r>
          </a:p>
          <a:p>
            <a:r>
              <a:rPr lang="en-US" sz="1000" b="1" dirty="0">
                <a:latin typeface="+mj-lt"/>
              </a:rPr>
              <a:t>Base: </a:t>
            </a:r>
            <a:r>
              <a:rPr lang="en-US" sz="1000" dirty="0">
                <a:latin typeface="+mj-lt"/>
              </a:rPr>
              <a:t>Total Canada 18+, When last listened to podcast – Within Last Week</a:t>
            </a:r>
            <a:endParaRPr lang="en-CA" sz="1000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013C3B-C910-4597-BFF8-D8346072A4E5}"/>
              </a:ext>
            </a:extLst>
          </p:cNvPr>
          <p:cNvGrpSpPr/>
          <p:nvPr/>
        </p:nvGrpSpPr>
        <p:grpSpPr>
          <a:xfrm>
            <a:off x="6389805" y="2970460"/>
            <a:ext cx="5073319" cy="369332"/>
            <a:chOff x="5470358" y="493471"/>
            <a:chExt cx="5073319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FB6DF5-8B63-4B4B-BE44-9264C5E377DD}"/>
                </a:ext>
              </a:extLst>
            </p:cNvPr>
            <p:cNvSpPr txBox="1"/>
            <p:nvPr/>
          </p:nvSpPr>
          <p:spPr>
            <a:xfrm>
              <a:off x="6156158" y="493471"/>
              <a:ext cx="3701719" cy="369332"/>
            </a:xfrm>
            <a:prstGeom prst="rect">
              <a:avLst/>
            </a:prstGeom>
            <a:noFill/>
            <a:ln>
              <a:solidFill>
                <a:srgbClr val="2A389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CA" sz="1800" dirty="0">
                  <a:latin typeface="Century Gothic" panose="020B0502020202020204" pitchFamily="34" charset="0"/>
                </a:rPr>
                <a:t>% of Podcast listeners 18+</a:t>
              </a:r>
              <a:endParaRPr lang="en-CA" sz="18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2B87C5-8832-4BC4-9FB5-178916F7CA32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9857877" y="678137"/>
              <a:ext cx="685800" cy="3"/>
            </a:xfrm>
            <a:prstGeom prst="line">
              <a:avLst/>
            </a:prstGeom>
            <a:ln w="9525">
              <a:solidFill>
                <a:srgbClr val="2A389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2D7F72-A780-4385-BC77-D7C2959D2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358" y="681364"/>
              <a:ext cx="685800" cy="5856"/>
            </a:xfrm>
            <a:prstGeom prst="line">
              <a:avLst/>
            </a:prstGeom>
            <a:ln w="9525">
              <a:solidFill>
                <a:srgbClr val="2A389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3B0586-6EA4-493F-A99F-59F1F4DE3AC7}"/>
              </a:ext>
            </a:extLst>
          </p:cNvPr>
          <p:cNvGrpSpPr/>
          <p:nvPr/>
        </p:nvGrpSpPr>
        <p:grpSpPr>
          <a:xfrm>
            <a:off x="651882" y="338527"/>
            <a:ext cx="11540118" cy="2108725"/>
            <a:chOff x="550052" y="178507"/>
            <a:chExt cx="11540118" cy="21087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46DBE4-0568-464C-93AC-B5BF1C061560}"/>
                </a:ext>
              </a:extLst>
            </p:cNvPr>
            <p:cNvSpPr txBox="1"/>
            <p:nvPr/>
          </p:nvSpPr>
          <p:spPr>
            <a:xfrm>
              <a:off x="566492" y="1887122"/>
              <a:ext cx="731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E913B"/>
                </a:buClr>
              </a:pPr>
              <a:r>
                <a:rPr lang="en-US" sz="2000" dirty="0">
                  <a:latin typeface="Century Gothic" panose="020B0502020202020204" pitchFamily="34" charset="0"/>
                </a:rPr>
                <a:t>among Canadians 18+ in the past week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C0E55C-B789-4697-96D0-2C16E16DAECF}"/>
                </a:ext>
              </a:extLst>
            </p:cNvPr>
            <p:cNvSpPr txBox="1"/>
            <p:nvPr/>
          </p:nvSpPr>
          <p:spPr>
            <a:xfrm>
              <a:off x="550052" y="178507"/>
              <a:ext cx="11540118" cy="16374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spcAft>
                  <a:spcPts val="600"/>
                </a:spcAft>
              </a:pPr>
              <a:r>
                <a:rPr lang="en-US" sz="5400" b="1" kern="1200" dirty="0">
                  <a:latin typeface="Century Gothic" panose="020B0502020202020204" pitchFamily="34" charset="0"/>
                  <a:ea typeface="+mj-ea"/>
                  <a:cs typeface="+mj-cs"/>
                </a:rPr>
                <a:t>CBC/Radio Canada &amp; TED Talks are the most </a:t>
              </a:r>
              <a:r>
                <a:rPr lang="en-US" sz="5400" b="1" kern="1200" dirty="0">
                  <a:solidFill>
                    <a:srgbClr val="2A3890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popular podcasts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48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8926</TotalTime>
  <Words>1599</Words>
  <Application>Microsoft Office PowerPoint</Application>
  <PresentationFormat>Widescreen</PresentationFormat>
  <Paragraphs>356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Abadi Extra Light</vt:lpstr>
      <vt:lpstr>Arial</vt:lpstr>
      <vt:lpstr>Calibri</vt:lpstr>
      <vt:lpstr>Calibri Light</vt:lpstr>
      <vt:lpstr>Century Gothic</vt:lpstr>
      <vt:lpstr>Office Theme</vt:lpstr>
      <vt:lpstr>Listen to This: The Digital Audio Audience in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Canadian  Digital Audio Audience</dc:title>
  <dc:creator>Rahul Sethi</dc:creator>
  <cp:lastModifiedBy>Marta Didyk</cp:lastModifiedBy>
  <cp:revision>181</cp:revision>
  <dcterms:created xsi:type="dcterms:W3CDTF">2020-05-06T20:48:58Z</dcterms:created>
  <dcterms:modified xsi:type="dcterms:W3CDTF">2020-11-23T20:31:33Z</dcterms:modified>
</cp:coreProperties>
</file>