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685" r:id="rId3"/>
  </p:sldMasterIdLst>
  <p:sldIdLst>
    <p:sldId id="2807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1BB22CA-070A-F643-B5C6-D90640EED4B7}" v="31" dt="2021-04-01T15:06:12.29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5" autoAdjust="0"/>
    <p:restoredTop sz="94660"/>
  </p:normalViewPr>
  <p:slideViewPr>
    <p:cSldViewPr snapToGrid="0">
      <p:cViewPr varScale="1">
        <p:scale>
          <a:sx n="164" d="100"/>
          <a:sy n="164" d="100"/>
        </p:scale>
        <p:origin x="96" y="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microsoft.com/office/2015/10/relationships/revisionInfo" Target="revisionInfo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1.7441147674958933E-2"/>
          <c:y val="0.1210742591166714"/>
          <c:w val="0.96511770465008218"/>
          <c:h val="0.84951618972634069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15875">
              <a:solidFill>
                <a:schemeClr val="accent2"/>
              </a:solidFill>
            </a:ln>
            <a:effectLst/>
          </c:spPr>
          <c:marker>
            <c:symbol val="none"/>
          </c:marker>
          <c:dLbls>
            <c:dLbl>
              <c:idx val="39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59A1-8C4D-9230-E9AA6C34225C}"/>
                </c:ext>
              </c:extLst>
            </c:dLbl>
            <c:dLbl>
              <c:idx val="40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2-59A1-8C4D-9230-E9AA6C34225C}"/>
                </c:ext>
              </c:extLst>
            </c:dLbl>
            <c:dLbl>
              <c:idx val="41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4-59A1-8C4D-9230-E9AA6C34225C}"/>
                </c:ext>
              </c:extLst>
            </c:dLbl>
            <c:dLbl>
              <c:idx val="42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3-59A1-8C4D-9230-E9AA6C34225C}"/>
                </c:ext>
              </c:extLst>
            </c:dLbl>
            <c:dLbl>
              <c:idx val="43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5-59A1-8C4D-9230-E9AA6C34225C}"/>
                </c:ext>
              </c:extLst>
            </c:dLbl>
            <c:dLbl>
              <c:idx val="44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6-59A1-8C4D-9230-E9AA6C34225C}"/>
                </c:ext>
              </c:extLst>
            </c:dLbl>
            <c:dLbl>
              <c:idx val="45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59A1-8C4D-9230-E9AA6C34225C}"/>
                </c:ext>
              </c:extLst>
            </c:dLbl>
            <c:dLbl>
              <c:idx val="46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8-59A1-8C4D-9230-E9AA6C34225C}"/>
                </c:ext>
              </c:extLst>
            </c:dLbl>
            <c:dLbl>
              <c:idx val="47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9-59A1-8C4D-9230-E9AA6C34225C}"/>
                </c:ext>
              </c:extLst>
            </c:dLbl>
            <c:dLbl>
              <c:idx val="48"/>
              <c:spPr>
                <a:noFill/>
                <a:ln>
                  <a:noFill/>
                </a:ln>
                <a:effectLst/>
              </c:spPr>
              <c:txPr>
                <a:bodyPr rot="-5400000" spcFirstLastPara="1" vertOverflow="ellipsis" vert="horz" wrap="none" lIns="38100" tIns="19050" rIns="38100" bIns="19050" anchor="ctr" anchorCtr="1">
                  <a:spAutoFit/>
                </a:bodyPr>
                <a:lstStyle/>
                <a:p>
                  <a:pPr>
                    <a:defRPr sz="1400" b="1" i="0" u="none" strike="noStrike" kern="1200" baseline="0">
                      <a:solidFill>
                        <a:schemeClr val="accent2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n-US"/>
                </a:p>
              </c:txPr>
              <c:dLblPos val="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A-59A1-8C4D-9230-E9AA6C34225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none" lIns="38100" tIns="19050" rIns="38100" bIns="19050" anchor="ctr" anchorCtr="1">
                <a:spAutoFit/>
              </a:bodyPr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t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Sheet1!$A$2:$A$50</c:f>
              <c:numCache>
                <c:formatCode>mmm\-yy</c:formatCode>
                <c:ptCount val="49"/>
                <c:pt idx="0">
                  <c:v>42736</c:v>
                </c:pt>
                <c:pt idx="1">
                  <c:v>42767</c:v>
                </c:pt>
                <c:pt idx="2">
                  <c:v>42795</c:v>
                </c:pt>
                <c:pt idx="3">
                  <c:v>42826</c:v>
                </c:pt>
                <c:pt idx="4">
                  <c:v>42856</c:v>
                </c:pt>
                <c:pt idx="5">
                  <c:v>42887</c:v>
                </c:pt>
                <c:pt idx="6">
                  <c:v>42917</c:v>
                </c:pt>
                <c:pt idx="7">
                  <c:v>42948</c:v>
                </c:pt>
                <c:pt idx="8">
                  <c:v>42979</c:v>
                </c:pt>
                <c:pt idx="9">
                  <c:v>43009</c:v>
                </c:pt>
                <c:pt idx="10">
                  <c:v>43040</c:v>
                </c:pt>
                <c:pt idx="11">
                  <c:v>43070</c:v>
                </c:pt>
                <c:pt idx="12">
                  <c:v>43101</c:v>
                </c:pt>
                <c:pt idx="13">
                  <c:v>43132</c:v>
                </c:pt>
                <c:pt idx="14">
                  <c:v>43160</c:v>
                </c:pt>
                <c:pt idx="15">
                  <c:v>43191</c:v>
                </c:pt>
                <c:pt idx="16">
                  <c:v>43221</c:v>
                </c:pt>
                <c:pt idx="17">
                  <c:v>43252</c:v>
                </c:pt>
                <c:pt idx="18">
                  <c:v>43282</c:v>
                </c:pt>
                <c:pt idx="19">
                  <c:v>43313</c:v>
                </c:pt>
                <c:pt idx="20">
                  <c:v>43344</c:v>
                </c:pt>
                <c:pt idx="21">
                  <c:v>43374</c:v>
                </c:pt>
                <c:pt idx="22">
                  <c:v>43405</c:v>
                </c:pt>
                <c:pt idx="23">
                  <c:v>43435</c:v>
                </c:pt>
                <c:pt idx="24">
                  <c:v>43466</c:v>
                </c:pt>
                <c:pt idx="25">
                  <c:v>43497</c:v>
                </c:pt>
                <c:pt idx="26">
                  <c:v>43525</c:v>
                </c:pt>
                <c:pt idx="27">
                  <c:v>43556</c:v>
                </c:pt>
                <c:pt idx="28">
                  <c:v>43586</c:v>
                </c:pt>
                <c:pt idx="29">
                  <c:v>43617</c:v>
                </c:pt>
                <c:pt idx="30">
                  <c:v>43647</c:v>
                </c:pt>
                <c:pt idx="31">
                  <c:v>43678</c:v>
                </c:pt>
                <c:pt idx="32">
                  <c:v>43709</c:v>
                </c:pt>
                <c:pt idx="33">
                  <c:v>43739</c:v>
                </c:pt>
                <c:pt idx="34">
                  <c:v>43770</c:v>
                </c:pt>
                <c:pt idx="35">
                  <c:v>43800</c:v>
                </c:pt>
                <c:pt idx="36">
                  <c:v>43831</c:v>
                </c:pt>
                <c:pt idx="37">
                  <c:v>43862</c:v>
                </c:pt>
                <c:pt idx="38">
                  <c:v>43891</c:v>
                </c:pt>
                <c:pt idx="39">
                  <c:v>43922</c:v>
                </c:pt>
                <c:pt idx="40">
                  <c:v>43952</c:v>
                </c:pt>
                <c:pt idx="41">
                  <c:v>43983</c:v>
                </c:pt>
                <c:pt idx="42">
                  <c:v>44013</c:v>
                </c:pt>
                <c:pt idx="43">
                  <c:v>44044</c:v>
                </c:pt>
                <c:pt idx="44">
                  <c:v>44075</c:v>
                </c:pt>
                <c:pt idx="45">
                  <c:v>44105</c:v>
                </c:pt>
                <c:pt idx="46">
                  <c:v>44136</c:v>
                </c:pt>
                <c:pt idx="47">
                  <c:v>44166</c:v>
                </c:pt>
                <c:pt idx="48">
                  <c:v>44197</c:v>
                </c:pt>
              </c:numCache>
            </c:numRef>
          </c:cat>
          <c:val>
            <c:numRef>
              <c:f>Sheet1!$B$2:$B$50</c:f>
              <c:numCache>
                <c:formatCode>0%</c:formatCode>
                <c:ptCount val="49"/>
                <c:pt idx="0">
                  <c:v>2.8005761787904163E-2</c:v>
                </c:pt>
                <c:pt idx="1">
                  <c:v>2.5034763756687742E-2</c:v>
                </c:pt>
                <c:pt idx="2">
                  <c:v>2.4504489908724648E-2</c:v>
                </c:pt>
                <c:pt idx="3">
                  <c:v>2.5161228408614216E-2</c:v>
                </c:pt>
                <c:pt idx="4">
                  <c:v>2.2916370416073372E-2</c:v>
                </c:pt>
                <c:pt idx="5">
                  <c:v>2.3198724514430499E-2</c:v>
                </c:pt>
                <c:pt idx="6">
                  <c:v>2.3852567113643672E-2</c:v>
                </c:pt>
                <c:pt idx="7">
                  <c:v>2.3703864817115977E-2</c:v>
                </c:pt>
                <c:pt idx="8">
                  <c:v>2.4659386411157461E-2</c:v>
                </c:pt>
                <c:pt idx="9">
                  <c:v>2.6139738090632927E-2</c:v>
                </c:pt>
                <c:pt idx="10">
                  <c:v>3.6231233300737554E-2</c:v>
                </c:pt>
                <c:pt idx="11">
                  <c:v>3.5818408794304125E-2</c:v>
                </c:pt>
                <c:pt idx="12">
                  <c:v>3.1044055122461882E-2</c:v>
                </c:pt>
                <c:pt idx="13">
                  <c:v>2.787705500309972E-2</c:v>
                </c:pt>
                <c:pt idx="14">
                  <c:v>2.6892190691505894E-2</c:v>
                </c:pt>
                <c:pt idx="15">
                  <c:v>2.7838796869965599E-2</c:v>
                </c:pt>
                <c:pt idx="16">
                  <c:v>2.5426616344578566E-2</c:v>
                </c:pt>
                <c:pt idx="17">
                  <c:v>2.6441778126637946E-2</c:v>
                </c:pt>
                <c:pt idx="18">
                  <c:v>2.508685276198663E-2</c:v>
                </c:pt>
                <c:pt idx="19">
                  <c:v>2.6640210619334061E-2</c:v>
                </c:pt>
                <c:pt idx="20">
                  <c:v>2.7435790007201727E-2</c:v>
                </c:pt>
                <c:pt idx="21">
                  <c:v>3.0638639418353715E-2</c:v>
                </c:pt>
                <c:pt idx="22">
                  <c:v>4.3248037818248063E-2</c:v>
                </c:pt>
                <c:pt idx="23">
                  <c:v>3.7715744202465262E-2</c:v>
                </c:pt>
                <c:pt idx="24">
                  <c:v>3.466122796070667E-2</c:v>
                </c:pt>
                <c:pt idx="25">
                  <c:v>3.2423919024121478E-2</c:v>
                </c:pt>
                <c:pt idx="26">
                  <c:v>3.1555307582077044E-2</c:v>
                </c:pt>
                <c:pt idx="27">
                  <c:v>3.1973457364028325E-2</c:v>
                </c:pt>
                <c:pt idx="28">
                  <c:v>3.1331315109056235E-2</c:v>
                </c:pt>
                <c:pt idx="29">
                  <c:v>3.4883817125172217E-2</c:v>
                </c:pt>
                <c:pt idx="30">
                  <c:v>3.1806208591926705E-2</c:v>
                </c:pt>
                <c:pt idx="31">
                  <c:v>3.2454195786286312E-2</c:v>
                </c:pt>
                <c:pt idx="32">
                  <c:v>3.5875652691715582E-2</c:v>
                </c:pt>
                <c:pt idx="33">
                  <c:v>3.492830897535501E-2</c:v>
                </c:pt>
                <c:pt idx="34">
                  <c:v>4.569239522424632E-2</c:v>
                </c:pt>
                <c:pt idx="35">
                  <c:v>5.0846912292147439E-2</c:v>
                </c:pt>
                <c:pt idx="36">
                  <c:v>3.8304256068928469E-2</c:v>
                </c:pt>
                <c:pt idx="37">
                  <c:v>3.7275428173228299E-2</c:v>
                </c:pt>
                <c:pt idx="38">
                  <c:v>5.0421225395216603E-2</c:v>
                </c:pt>
                <c:pt idx="39">
                  <c:v>0.10406854814101719</c:v>
                </c:pt>
                <c:pt idx="40">
                  <c:v>8.2665442275711154E-2</c:v>
                </c:pt>
                <c:pt idx="41">
                  <c:v>6.0574184450051777E-2</c:v>
                </c:pt>
                <c:pt idx="42">
                  <c:v>5.0410576941701618E-2</c:v>
                </c:pt>
                <c:pt idx="43">
                  <c:v>5.2775233441297448E-2</c:v>
                </c:pt>
                <c:pt idx="44">
                  <c:v>5.7106166696556465E-2</c:v>
                </c:pt>
                <c:pt idx="45">
                  <c:v>5.5629408921399441E-2</c:v>
                </c:pt>
                <c:pt idx="46">
                  <c:v>7.6457099141508084E-2</c:v>
                </c:pt>
                <c:pt idx="47">
                  <c:v>8.532929689131219E-2</c:v>
                </c:pt>
                <c:pt idx="48">
                  <c:v>8.1625453822251393E-2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1-8C4D-9230-E9AA6C3422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135228848"/>
        <c:axId val="1135218448"/>
      </c:lineChart>
      <c:dateAx>
        <c:axId val="11352288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mmm\-yy" sourceLinked="1"/>
        <c:majorTickMark val="out"/>
        <c:minorTickMark val="none"/>
        <c:tickLblPos val="high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54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135218448"/>
        <c:crosses val="autoZero"/>
        <c:auto val="1"/>
        <c:lblOffset val="100"/>
        <c:baseTimeUnit val="months"/>
        <c:majorUnit val="1"/>
        <c:majorTimeUnit val="months"/>
      </c:dateAx>
      <c:valAx>
        <c:axId val="1135218448"/>
        <c:scaling>
          <c:orientation val="minMax"/>
          <c:max val="0.5"/>
        </c:scaling>
        <c:delete val="1"/>
        <c:axPos val="l"/>
        <c:numFmt formatCode="0%" sourceLinked="1"/>
        <c:majorTickMark val="out"/>
        <c:minorTickMark val="none"/>
        <c:tickLblPos val="nextTo"/>
        <c:crossAx val="1135228848"/>
        <c:crossesAt val="42736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DA1C7-2766-1D4B-8E30-81DE6989D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A5C1D-11D0-4147-A72B-A6506980D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88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385D6-FF33-BC42-A95B-8170CC6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62C20-1149-5948-906F-0B42E9B95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994E53A-432A-944A-88F2-30B0F5FABF5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5D8FE5-3BA3-2145-BCF8-F12AA9DCD6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135569-24A6-054A-85CF-4069FCF24F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5780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B0F41-81C9-8341-985D-170B12B8A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A2E3F-74BC-8943-8C9D-B9560767A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76A806-3E32-7845-85A8-46A6C6CEF7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DE57793-EFCA-F44F-BE7D-DB3897407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A7083D-B569-AE40-B667-08BDF187BB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21773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OTM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2" y="830100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buNone/>
              <a:defRPr sz="1600" b="0" baseline="0">
                <a:solidFill>
                  <a:schemeClr val="tx1"/>
                </a:solidFill>
                <a:latin typeface="Assistant" pitchFamily="2" charset="-79"/>
                <a:ea typeface="Assistant" pitchFamily="2" charset="-79"/>
                <a:cs typeface="Assistant" pitchFamily="2" charset="-79"/>
              </a:defRPr>
            </a:lvl1pPr>
            <a:lvl2pPr marL="609555" indent="0">
              <a:buNone/>
              <a:defRPr sz="1600"/>
            </a:lvl2pPr>
            <a:lvl3pPr marL="1219108" indent="0">
              <a:buNone/>
              <a:defRPr sz="1333"/>
            </a:lvl3pPr>
            <a:lvl4pPr marL="1828664" indent="0">
              <a:buNone/>
              <a:defRPr sz="1200"/>
            </a:lvl4pPr>
            <a:lvl5pPr marL="2438218" indent="0">
              <a:buNone/>
              <a:defRPr sz="1200"/>
            </a:lvl5pPr>
            <a:lvl6pPr marL="3047772" indent="0">
              <a:buNone/>
              <a:defRPr sz="1200"/>
            </a:lvl6pPr>
            <a:lvl7pPr marL="3657326" indent="0">
              <a:buNone/>
              <a:defRPr sz="1200"/>
            </a:lvl7pPr>
            <a:lvl8pPr marL="4266880" indent="0">
              <a:buNone/>
              <a:defRPr sz="1200"/>
            </a:lvl8pPr>
            <a:lvl9pPr marL="4876435" indent="0">
              <a:buNone/>
              <a:defRPr sz="1200"/>
            </a:lvl9pPr>
          </a:lstStyle>
          <a:p>
            <a:pPr lvl="0"/>
            <a:r>
              <a:rPr lang="en-US" dirty="0"/>
              <a:t>Click to edit subtitle</a:t>
            </a:r>
          </a:p>
        </p:txBody>
      </p:sp>
      <p:sp>
        <p:nvSpPr>
          <p:cNvPr id="11" name="Title 2"/>
          <p:cNvSpPr>
            <a:spLocks noGrp="1"/>
          </p:cNvSpPr>
          <p:nvPr>
            <p:ph type="title" hasCustomPrompt="1"/>
          </p:nvPr>
        </p:nvSpPr>
        <p:spPr>
          <a:xfrm>
            <a:off x="508002" y="157367"/>
            <a:ext cx="11683999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defRPr sz="3200" cap="all" baseline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cxnSp>
        <p:nvCxnSpPr>
          <p:cNvPr id="3" name="Straight Connector 2">
            <a:extLst>
              <a:ext uri="{FF2B5EF4-FFF2-40B4-BE49-F238E27FC236}">
                <a16:creationId xmlns:a16="http://schemas.microsoft.com/office/drawing/2014/main" id="{A5799445-BA23-D14C-9ED6-832123C9F6E4}"/>
              </a:ext>
            </a:extLst>
          </p:cNvPr>
          <p:cNvCxnSpPr/>
          <p:nvPr userDrawn="1"/>
        </p:nvCxnSpPr>
        <p:spPr>
          <a:xfrm>
            <a:off x="546100" y="735464"/>
            <a:ext cx="11119719" cy="0"/>
          </a:xfrm>
          <a:prstGeom prst="line">
            <a:avLst/>
          </a:prstGeom>
          <a:ln w="22225">
            <a:solidFill>
              <a:schemeClr val="accent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1961E562-2BBA-4584-A343-7E080F06EF74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>
          <a:xfrm>
            <a:off x="710133" y="6558370"/>
            <a:ext cx="3203027" cy="231007"/>
          </a:xfrm>
        </p:spPr>
        <p:txBody>
          <a:bodyPr/>
          <a:lstStyle/>
          <a:p>
            <a:r>
              <a:rPr lang="en-US"/>
              <a:t>RADIO CONNECTS | SIGNAL HILL INSIGHTS</a:t>
            </a:r>
            <a:endParaRPr lang="en-US" dirty="0"/>
          </a:p>
        </p:txBody>
      </p:sp>
      <p:sp>
        <p:nvSpPr>
          <p:cNvPr id="8" name="Slide Number Placeholder 5">
            <a:extLst>
              <a:ext uri="{FF2B5EF4-FFF2-40B4-BE49-F238E27FC236}">
                <a16:creationId xmlns:a16="http://schemas.microsoft.com/office/drawing/2014/main" id="{C0C24B67-2DAE-480B-8D33-B54A6403D81C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>
          <a:xfrm>
            <a:off x="434749" y="6555383"/>
            <a:ext cx="550772" cy="231005"/>
          </a:xfrm>
        </p:spPr>
        <p:txBody>
          <a:bodyPr/>
          <a:lstStyle/>
          <a:p>
            <a:fld id="{05B402A8-9B82-EF40-941D-2611CDBFE213}" type="slidenum">
              <a:rPr lang="en-US" smtClean="0"/>
              <a:pPr/>
              <a:t>‹#›</a:t>
            </a:fld>
            <a:r>
              <a:rPr lang="en-US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1987532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6FEC5-F725-D543-98D5-A238DC4A8F1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3D43457-38EC-4045-82BE-E83F553F343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20238278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0C37BB-3FBC-6341-87EE-A6ED16C01B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DBA2F8-970A-B142-881A-A60CAE21DF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8337522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A32F91-26C1-7D4E-B8CD-8F85063C3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E230D8-5224-8741-8235-246E2CC419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727968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0CDF17-0C39-C148-B356-ACD7986550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A3423A-67A1-0745-B2B4-58546006A5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3C8AE5F-903D-6B4F-B844-0D0E6D8940A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528551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F49B29-EB35-EE4B-B44B-DF3E027B81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8D5C55-E7DF-364D-B448-5AAFBC60090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182B1B7-B8FD-0742-A03E-8D61A5D65C2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6220E7A-16DD-D844-AA15-5CEC068342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6BBADBE-7F89-C34F-975C-9CDE25D309E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34514366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0A95A7-3891-DC44-BB78-DE01434F50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6829031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9050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88E6-D952-614E-B5F9-41EF8FB7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0BF0D-3DB2-174B-B565-89655B15CF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180EDE-371F-6A48-8554-CE6EE1D56F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519DD7-A42E-A04B-866A-5496950C85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8EA95D-5007-4540-B847-A539128417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78048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18D49-0B76-834B-854E-C627CDDA9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497FA-E29B-B74D-A903-FABC5A326A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468D391-BB4F-C840-9B84-E43B4CBBB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8418100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57E96F-2AF8-A240-AC77-FB170A41B3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E45E7FB-0A9D-164B-A1B1-35B68951C50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4A344AE-8155-4C44-8904-9EF767E3E52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200669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C34ADA-DE84-BB4C-88C0-EE9E424A5C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C759D3-7182-274F-9AE5-F778AB3010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67952518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B2D8EE94-0AFB-AC48-ABAB-C6E5D9BA33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4DD09E8-7EF9-FF4E-822B-358634D6A2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9704816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18DA1C7-2766-1D4B-8E30-81DE6989DAF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5A5C1D-11D0-4147-A72B-A6506980DD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20698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3A88E6-D952-614E-B5F9-41EF8FB79F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F0BF0D-3DB2-174B-B565-89655B15CF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3199" y="1302026"/>
            <a:ext cx="9639851" cy="487493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901183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E7AD-BD60-CB4D-B6CA-668E8546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A12EB-DAEF-4A4E-A0A8-D11F65C31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426209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F81F-F48E-704F-A942-9214A81C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FB24E-FA0D-BB42-8201-0C6D9F5C5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CDC50-FBDA-3240-B275-6EB1F7185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517003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444A-4E80-1148-9B22-DB6460B2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0B8FA-9C48-D548-9F2A-614928084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A9607-1B6E-8646-93E5-DD1A53AF1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5AB12E-E0B1-E845-B7E9-BDA71A1A3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E9E58-3E1C-9143-9C7C-3ABEB0B47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5887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F5076-6652-C64D-9DBD-E208F68D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77106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73E7AD-BD60-CB4D-B6CA-668E8546B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2A12EB-DAEF-4A4E-A0A8-D11F65C31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F19CD7-7A55-2F48-B35D-54ADF557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C905136-9987-B746-86F8-AC3C78B271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E9CA8D-14F0-8549-9D09-65F9C82FFE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558577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3736092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6ECD-7D41-8549-AEE0-C67A635F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B065-749B-4346-8E82-2D61B194B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51FA6-254C-9845-B3F8-E046477C3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25432388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3536D-5A8A-2246-A579-C5A90DFE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FAA0F-FA55-A242-96CE-08308FA74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D0077-D2DD-514C-8B77-B50152625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1250572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9385D6-FF33-BC42-A95B-8170CC6C0D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062C20-1149-5948-906F-0B42E9B954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473199" y="1302026"/>
            <a:ext cx="9639851" cy="487493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49775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96B0F41-81C9-8341-985D-170B12B8A20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FA2E3F-74BC-8943-8C9D-B9560767AE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717449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D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08001" y="1178427"/>
            <a:ext cx="11157817" cy="231007"/>
          </a:xfrm>
          <a:prstGeom prst="rect">
            <a:avLst/>
          </a:prstGeom>
        </p:spPr>
        <p:txBody>
          <a:bodyPr wrap="none" lIns="0" tIns="0" rIns="0" bIns="0" anchor="ctr"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 sz="1867" b="0" baseline="0">
                <a:solidFill>
                  <a:schemeClr val="tx1"/>
                </a:solidFill>
                <a:latin typeface="+mn-lt"/>
                <a:ea typeface="Roboto" panose="02000000000000000000" pitchFamily="2" charset="0"/>
              </a:defRPr>
            </a:lvl1pPr>
            <a:lvl2pPr marL="609570" indent="0">
              <a:buNone/>
              <a:defRPr sz="1600"/>
            </a:lvl2pPr>
            <a:lvl3pPr marL="1219139" indent="0">
              <a:buNone/>
              <a:defRPr sz="1333"/>
            </a:lvl3pPr>
            <a:lvl4pPr marL="1828709" indent="0">
              <a:buNone/>
              <a:defRPr sz="1200"/>
            </a:lvl4pPr>
            <a:lvl5pPr marL="2438278" indent="0">
              <a:buNone/>
              <a:defRPr sz="1200"/>
            </a:lvl5pPr>
            <a:lvl6pPr marL="3047848" indent="0">
              <a:buNone/>
              <a:defRPr sz="1200"/>
            </a:lvl6pPr>
            <a:lvl7pPr marL="3657417" indent="0">
              <a:buNone/>
              <a:defRPr sz="1200"/>
            </a:lvl7pPr>
            <a:lvl8pPr marL="4266987" indent="0">
              <a:buNone/>
              <a:defRPr sz="1200"/>
            </a:lvl8pPr>
            <a:lvl9pPr marL="4876557" indent="0">
              <a:buNone/>
              <a:defRPr sz="1200"/>
            </a:lvl9pPr>
          </a:lstStyle>
          <a:p>
            <a:pPr lvl="0"/>
            <a:r>
              <a:rPr lang="en-US" dirty="0"/>
              <a:t>CLICK TO EDITE subtitle</a:t>
            </a:r>
          </a:p>
        </p:txBody>
      </p:sp>
      <p:sp>
        <p:nvSpPr>
          <p:cNvPr id="5" name="Title 2"/>
          <p:cNvSpPr>
            <a:spLocks noGrp="1"/>
          </p:cNvSpPr>
          <p:nvPr>
            <p:ph type="title" hasCustomPrompt="1"/>
          </p:nvPr>
        </p:nvSpPr>
        <p:spPr>
          <a:xfrm>
            <a:off x="508001" y="455085"/>
            <a:ext cx="11157817" cy="660511"/>
          </a:xfrm>
          <a:prstGeom prst="rect">
            <a:avLst/>
          </a:prstGeom>
        </p:spPr>
        <p:txBody>
          <a:bodyPr lIns="0" tIns="0" rIns="0" bIns="0" anchor="ctr"/>
          <a:lstStyle>
            <a:lvl1pPr algn="l">
              <a:lnSpc>
                <a:spcPct val="90000"/>
              </a:lnSpc>
              <a:defRPr sz="3733">
                <a:solidFill>
                  <a:schemeClr val="tx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Footer Placeholder 1">
            <a:extLst>
              <a:ext uri="{FF2B5EF4-FFF2-40B4-BE49-F238E27FC236}">
                <a16:creationId xmlns:a16="http://schemas.microsoft.com/office/drawing/2014/main" id="{D3E91075-642B-6A43-9E1A-1D482BD9C20F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RADIO CONNECTS | Signal Hill Insights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5E27AACB-4262-D849-8CAA-00A8DACA0B4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5B402A8-9B82-EF40-941D-2611CDBFE213}" type="slidenum">
              <a:rPr lang="en-US" smtClean="0"/>
              <a:pPr/>
              <a:t>‹#›</a:t>
            </a:fld>
            <a:r>
              <a:rPr lang="en-US"/>
              <a:t> |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4135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CF81F-F48E-704F-A942-9214A81CF9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EFB24E-FA0D-BB42-8201-0C6D9F5C5B9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84CDC50-FBDA-3240-B275-6EB1F7185C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957C56-3045-0642-BA74-A8162495A5A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80CCEE1-633E-C440-9494-E3EE930D29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852E7AD-5ABE-6F40-9A18-2B22BB2CF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281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D5444A-4E80-1148-9B22-DB6460B223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610B8FA-9C48-D548-9F2A-61492808431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42A9607-1B6E-8646-93E5-DD1A53AF189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15AB12E-E0B1-E845-B7E9-BDA71A1A392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3E9E58-3E1C-9143-9C7C-3ABEB0B47D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B736478-C313-524C-960E-5A4673EBF7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D5C562F-C514-4942-B593-877D1D4EC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0143E32-5FD2-AE41-A545-48AAD3D95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5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2F5076-6652-C64D-9DBD-E208F68D8B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93202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9B41541-FB16-7349-A72A-45A31A8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949960" y="6356349"/>
            <a:ext cx="4114800" cy="365125"/>
          </a:xfrm>
          <a:prstGeom prst="rect">
            <a:avLst/>
          </a:prstGeom>
        </p:spPr>
        <p:txBody>
          <a:bodyPr anchor="ctr"/>
          <a:lstStyle>
            <a:lvl1pPr>
              <a:defRPr sz="1000">
                <a:solidFill>
                  <a:schemeClr val="bg1">
                    <a:lumMod val="50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RADIO CONNECTS | SIGNAL HILL INSIGHTS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737218A-4CF7-5946-9410-1C8E9F003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39756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C6ECD-7D41-8549-AEE0-C67A635FF1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21B065-749B-4346-8E82-2D61B194B6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251FA6-254C-9845-B3F8-E046477C38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55E18E-F69F-1441-A7F8-781EB78B21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FD4CAB0-0FA8-5143-96B3-E733249356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25606C2-8D65-2F42-B9E0-D24AA47E58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68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73536D-5A8A-2246-A579-C5A90DFEB1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US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3DFAA0F-FA55-A242-96CE-08308FA74A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1D0077-D2DD-514C-8B77-B50152625A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3D098D4-5CAE-F74F-B497-E022E04A3B1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4846D2-CA6F-274E-A9A8-F796A33F5F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RADIO CONNECTS | SIGNAL HILL INSIGHTS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159459A-66DE-1B4C-8E4A-5B567DECE3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413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01386962-AAD1-0D43-944C-428CB7499B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92253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BC8D05-9D96-BC40-BE63-0A2B4330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681" y="323381"/>
            <a:ext cx="10277942" cy="80769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1A99CC0-1E0E-F548-BE68-6E652DDA1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3681" y="1131074"/>
            <a:ext cx="10277943" cy="506621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dirty="0"/>
              <a:t>Click to edit Master text styles</a:t>
            </a:r>
          </a:p>
          <a:p>
            <a:pPr lvl="1"/>
            <a:r>
              <a:rPr lang="en-GB" dirty="0"/>
              <a:t>Second level</a:t>
            </a:r>
          </a:p>
          <a:p>
            <a:pPr lvl="2"/>
            <a:r>
              <a:rPr lang="en-GB" dirty="0"/>
              <a:t>Third level</a:t>
            </a:r>
          </a:p>
          <a:p>
            <a:pPr lvl="3"/>
            <a:r>
              <a:rPr lang="en-GB" dirty="0"/>
              <a:t>Fourth level</a:t>
            </a:r>
          </a:p>
          <a:p>
            <a:pPr lvl="4"/>
            <a:r>
              <a:rPr lang="en-GB" dirty="0"/>
              <a:t>Fifth level</a:t>
            </a:r>
            <a:endParaRPr lang="en-US" dirty="0"/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98CF6749-4709-5645-AB64-A039576BAED8}"/>
              </a:ext>
            </a:extLst>
          </p:cNvPr>
          <p:cNvSpPr txBox="1">
            <a:spLocks/>
          </p:cNvSpPr>
          <p:nvPr userDrawn="1"/>
        </p:nvSpPr>
        <p:spPr>
          <a:xfrm>
            <a:off x="130301" y="6398973"/>
            <a:ext cx="518587" cy="459027"/>
          </a:xfrm>
          <a:prstGeom prst="rect">
            <a:avLst/>
          </a:prstGeom>
        </p:spPr>
        <p:txBody>
          <a:bodyPr vert="horz" lIns="121920" tIns="60960" rIns="121920" bIns="6096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1375467">
              <a:defRPr/>
            </a:pPr>
            <a:fld id="{FF14B9FE-21E6-4B09-A80A-6ECAFC8A0C01}" type="slidenum">
              <a:rPr lang="en-US" sz="800" smtClean="0">
                <a:solidFill>
                  <a:srgbClr val="FFFFFF">
                    <a:lumMod val="75000"/>
                  </a:srgbClr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pPr defTabSz="1375467">
                <a:defRPr/>
              </a:pPr>
              <a:t>‹#›</a:t>
            </a:fld>
            <a:endParaRPr lang="en-US" sz="800" dirty="0">
              <a:solidFill>
                <a:srgbClr val="FFFFFF">
                  <a:lumMod val="75000"/>
                </a:srgbClr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pic>
        <p:nvPicPr>
          <p:cNvPr id="5" name="Picture 4" descr="Text&#10;&#10;Description automatically generated">
            <a:extLst>
              <a:ext uri="{FF2B5EF4-FFF2-40B4-BE49-F238E27FC236}">
                <a16:creationId xmlns:a16="http://schemas.microsoft.com/office/drawing/2014/main" id="{3F840E7B-C53C-224D-885B-46BD6EE33234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7681" y="0"/>
            <a:ext cx="1016000" cy="93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80489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Clr>
          <a:srgbClr val="00B0F0"/>
        </a:buClr>
        <a:buFont typeface="Wingdings" pitchFamily="2" charset="2"/>
        <a:buChar char="§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§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§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Clr>
          <a:srgbClr val="00B0F0"/>
        </a:buClr>
        <a:buFont typeface="Wingdings" pitchFamily="2" charset="2"/>
        <a:buChar char="§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266042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DBC8D05-9D96-BC40-BE63-0A2B43304D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3200" y="34035"/>
            <a:ext cx="9639850" cy="69515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GB" dirty="0"/>
              <a:t>Click to edit Master title style</a:t>
            </a:r>
            <a:endParaRPr lang="en-US" dirty="0"/>
          </a:p>
        </p:txBody>
      </p:sp>
      <p:pic>
        <p:nvPicPr>
          <p:cNvPr id="6" name="Picture 5" descr="Text&#10;&#10;Description automatically generated">
            <a:extLst>
              <a:ext uri="{FF2B5EF4-FFF2-40B4-BE49-F238E27FC236}">
                <a16:creationId xmlns:a16="http://schemas.microsoft.com/office/drawing/2014/main" id="{898CFF03-142B-764B-8788-37E11FD1C89B}"/>
              </a:ext>
            </a:extLst>
          </p:cNvPr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721678" y="-13930"/>
            <a:ext cx="751522" cy="695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44985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1AFD9-518A-41D4-B9F3-B89D1FEFD9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3681" y="323381"/>
            <a:ext cx="10277942" cy="807692"/>
          </a:xfrm>
        </p:spPr>
        <p:txBody>
          <a:bodyPr>
            <a:noAutofit/>
          </a:bodyPr>
          <a:lstStyle/>
          <a:p>
            <a:r>
              <a:rPr lang="en-CA" dirty="0"/>
              <a:t>Stats Canada: % E-Commerce Retail Sales Trend</a:t>
            </a:r>
            <a:br>
              <a:rPr lang="en-CA" dirty="0"/>
            </a:br>
            <a:endParaRPr lang="en-CA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FB47EF5C-4BE1-47C2-93E0-47CA93E3DD1F}"/>
              </a:ext>
            </a:extLst>
          </p:cNvPr>
          <p:cNvSpPr/>
          <p:nvPr/>
        </p:nvSpPr>
        <p:spPr>
          <a:xfrm>
            <a:off x="479324" y="983324"/>
            <a:ext cx="2936929" cy="5389535"/>
          </a:xfrm>
          <a:prstGeom prst="rect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90000"/>
              </a:lnSpc>
            </a:pPr>
            <a:r>
              <a:rPr lang="en-US" sz="1350" dirty="0"/>
              <a:t>Perception vs. reality as to e-commerce’s share of retail sales. </a:t>
            </a:r>
            <a:r>
              <a:rPr lang="en-US" sz="1350" b="1" i="1" dirty="0"/>
              <a:t>“The Internet has been around as a commercial medium for over three decades, and yet e-commerce as a percentage of total retail sales just before the pandemic in 2019 was 11.4%*,” </a:t>
            </a:r>
            <a:r>
              <a:rPr lang="en-US" sz="1350" dirty="0"/>
              <a:t>Harvard Business School Professor Frank Cespedes says. </a:t>
            </a:r>
            <a:r>
              <a:rPr lang="en-US" sz="1350" b="1" i="1" dirty="0">
                <a:solidFill>
                  <a:srgbClr val="FFFF00"/>
                </a:solidFill>
              </a:rPr>
              <a:t>“When I ask executives and MBA students what that percentage was, I typically get estimates between 30 and 60%.”</a:t>
            </a:r>
          </a:p>
          <a:p>
            <a:pPr>
              <a:lnSpc>
                <a:spcPct val="90000"/>
              </a:lnSpc>
            </a:pPr>
            <a:r>
              <a:rPr lang="en-US" sz="1350" dirty="0"/>
              <a:t>Cespedes points out that e-commerce’s increase in 2020 was solely reflective of the lockdown during Q2. “When people feel legitimately when they go into a store [that] they might catch a virus and die, obviously you’re going to get more online buying and selling, but even in those maximum lockdown conditions, it went up less than 5%* and it’s been trending down since then,” Cespedes says. </a:t>
            </a:r>
            <a:r>
              <a:rPr lang="en-US" sz="1350" b="1" i="1" dirty="0">
                <a:solidFill>
                  <a:srgbClr val="FFFF00"/>
                </a:solidFill>
              </a:rPr>
              <a:t>“Most so-called ‘new normal’ predictions are nonsense. They’re basically simplistic extrapolations of what goes on in lockdown buying and selling conditions.”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52364E6A-2D94-43B8-95A0-A5E67B740B96}"/>
              </a:ext>
            </a:extLst>
          </p:cNvPr>
          <p:cNvSpPr txBox="1"/>
          <p:nvPr/>
        </p:nvSpPr>
        <p:spPr>
          <a:xfrm>
            <a:off x="367521" y="6542257"/>
            <a:ext cx="6097464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CA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Statistics Canada. Table 20-10-0072-01 Retail e-commerce sales (x 1,000) *US %</a:t>
            </a:r>
          </a:p>
        </p:txBody>
      </p:sp>
      <p:graphicFrame>
        <p:nvGraphicFramePr>
          <p:cNvPr id="9" name="Chart 8">
            <a:extLst>
              <a:ext uri="{FF2B5EF4-FFF2-40B4-BE49-F238E27FC236}">
                <a16:creationId xmlns:a16="http://schemas.microsoft.com/office/drawing/2014/main" id="{FA5F48E7-F2F5-4743-ABB1-74D8EF16DD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36522868"/>
              </p:ext>
            </p:extLst>
          </p:nvPr>
        </p:nvGraphicFramePr>
        <p:xfrm>
          <a:off x="3774600" y="1937238"/>
          <a:ext cx="8009794" cy="43183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Right Brace 10">
            <a:extLst>
              <a:ext uri="{FF2B5EF4-FFF2-40B4-BE49-F238E27FC236}">
                <a16:creationId xmlns:a16="http://schemas.microsoft.com/office/drawing/2014/main" id="{61E5A513-241D-074B-9C46-E90EAE67EFF2}"/>
              </a:ext>
            </a:extLst>
          </p:cNvPr>
          <p:cNvSpPr/>
          <p:nvPr/>
        </p:nvSpPr>
        <p:spPr>
          <a:xfrm rot="16200000">
            <a:off x="10683386" y="899745"/>
            <a:ext cx="259373" cy="1661746"/>
          </a:xfrm>
          <a:prstGeom prst="rightBrac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CA"/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FD05F6A-136D-AB43-9D4B-E690B5C30958}"/>
              </a:ext>
            </a:extLst>
          </p:cNvPr>
          <p:cNvSpPr txBox="1"/>
          <p:nvPr/>
        </p:nvSpPr>
        <p:spPr>
          <a:xfrm>
            <a:off x="10493914" y="1364357"/>
            <a:ext cx="646331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b="1" dirty="0">
                <a:solidFill>
                  <a:schemeClr val="accent2"/>
                </a:solidFill>
              </a:rPr>
              <a:t>COVID-19</a:t>
            </a:r>
            <a:endParaRPr lang="en-CA" sz="900" b="1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5868186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Office Theme">
  <a:themeElements>
    <a:clrScheme name="Custom 1">
      <a:dk1>
        <a:srgbClr val="000000"/>
      </a:dk1>
      <a:lt1>
        <a:srgbClr val="FFFFFF"/>
      </a:lt1>
      <a:dk2>
        <a:srgbClr val="454545"/>
      </a:dk2>
      <a:lt2>
        <a:srgbClr val="E0E0E0"/>
      </a:lt2>
      <a:accent1>
        <a:srgbClr val="12B5F3"/>
      </a:accent1>
      <a:accent2>
        <a:srgbClr val="3C78C3"/>
      </a:accent2>
      <a:accent3>
        <a:srgbClr val="9F52D0"/>
      </a:accent3>
      <a:accent4>
        <a:srgbClr val="D64198"/>
      </a:accent4>
      <a:accent5>
        <a:srgbClr val="DA2228"/>
      </a:accent5>
      <a:accent6>
        <a:srgbClr val="F18318"/>
      </a:accent6>
      <a:hlink>
        <a:srgbClr val="38DDEC"/>
      </a:hlink>
      <a:folHlink>
        <a:srgbClr val="A8DEE8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166</TotalTime>
  <Words>213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Assistant</vt:lpstr>
      <vt:lpstr>Calibri</vt:lpstr>
      <vt:lpstr>Calibri Light</vt:lpstr>
      <vt:lpstr>Wingdings</vt:lpstr>
      <vt:lpstr>1_Office Theme</vt:lpstr>
      <vt:lpstr>Office Theme</vt:lpstr>
      <vt:lpstr>2_Office Theme</vt:lpstr>
      <vt:lpstr>Stats Canada: % E-Commerce Retail Sales Trend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Lisa Dillon</dc:creator>
  <cp:lastModifiedBy>Lisa Dillon</cp:lastModifiedBy>
  <cp:revision>28</cp:revision>
  <dcterms:created xsi:type="dcterms:W3CDTF">2020-06-10T18:02:18Z</dcterms:created>
  <dcterms:modified xsi:type="dcterms:W3CDTF">2021-04-01T15:37:07Z</dcterms:modified>
</cp:coreProperties>
</file>